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tmp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6"/>
  </p:notesMasterIdLst>
  <p:sldIdLst>
    <p:sldId id="1292" r:id="rId2"/>
    <p:sldId id="1371" r:id="rId3"/>
    <p:sldId id="1555" r:id="rId4"/>
    <p:sldId id="1556" r:id="rId5"/>
    <p:sldId id="1557" r:id="rId6"/>
    <p:sldId id="1558" r:id="rId7"/>
    <p:sldId id="1487" r:id="rId8"/>
    <p:sldId id="1488" r:id="rId9"/>
    <p:sldId id="1489" r:id="rId10"/>
    <p:sldId id="1490" r:id="rId11"/>
    <p:sldId id="1491" r:id="rId12"/>
    <p:sldId id="1492" r:id="rId13"/>
    <p:sldId id="1551" r:id="rId14"/>
    <p:sldId id="1494" r:id="rId15"/>
    <p:sldId id="1495" r:id="rId16"/>
    <p:sldId id="1559" r:id="rId17"/>
    <p:sldId id="1561" r:id="rId18"/>
    <p:sldId id="1496" r:id="rId19"/>
    <p:sldId id="1500" r:id="rId20"/>
    <p:sldId id="1562" r:id="rId21"/>
    <p:sldId id="1501" r:id="rId22"/>
    <p:sldId id="1497" r:id="rId23"/>
    <p:sldId id="1499" r:id="rId24"/>
    <p:sldId id="1502" r:id="rId25"/>
    <p:sldId id="1503" r:id="rId26"/>
    <p:sldId id="1504" r:id="rId27"/>
    <p:sldId id="1505" r:id="rId28"/>
    <p:sldId id="1506" r:id="rId29"/>
    <p:sldId id="1507" r:id="rId30"/>
    <p:sldId id="1508" r:id="rId31"/>
    <p:sldId id="1552" r:id="rId32"/>
    <p:sldId id="1510" r:id="rId33"/>
    <p:sldId id="1511" r:id="rId34"/>
    <p:sldId id="1512" r:id="rId35"/>
    <p:sldId id="1513" r:id="rId36"/>
    <p:sldId id="1514" r:id="rId37"/>
    <p:sldId id="1515" r:id="rId38"/>
    <p:sldId id="1516" r:id="rId39"/>
    <p:sldId id="1517" r:id="rId40"/>
    <p:sldId id="1518" r:id="rId41"/>
    <p:sldId id="1565" r:id="rId42"/>
    <p:sldId id="1520" r:id="rId43"/>
    <p:sldId id="1521" r:id="rId44"/>
    <p:sldId id="1522" r:id="rId45"/>
    <p:sldId id="1523" r:id="rId46"/>
    <p:sldId id="1524" r:id="rId47"/>
    <p:sldId id="1526" r:id="rId48"/>
    <p:sldId id="1527" r:id="rId49"/>
    <p:sldId id="1529" r:id="rId50"/>
    <p:sldId id="1563" r:id="rId51"/>
    <p:sldId id="1553" r:id="rId52"/>
    <p:sldId id="1611" r:id="rId53"/>
    <p:sldId id="1598" r:id="rId54"/>
    <p:sldId id="1614" r:id="rId55"/>
    <p:sldId id="1599" r:id="rId56"/>
    <p:sldId id="1600" r:id="rId57"/>
    <p:sldId id="1601" r:id="rId58"/>
    <p:sldId id="1602" r:id="rId59"/>
    <p:sldId id="1603" r:id="rId60"/>
    <p:sldId id="1604" r:id="rId61"/>
    <p:sldId id="1605" r:id="rId62"/>
    <p:sldId id="1606" r:id="rId63"/>
    <p:sldId id="1607" r:id="rId64"/>
    <p:sldId id="1609" r:id="rId65"/>
    <p:sldId id="1610" r:id="rId66"/>
    <p:sldId id="1615" r:id="rId67"/>
    <p:sldId id="1596" r:id="rId68"/>
    <p:sldId id="1616" r:id="rId69"/>
    <p:sldId id="1618" r:id="rId70"/>
    <p:sldId id="1619" r:id="rId71"/>
    <p:sldId id="1586" r:id="rId72"/>
    <p:sldId id="1587" r:id="rId73"/>
    <p:sldId id="1595" r:id="rId74"/>
    <p:sldId id="1588" r:id="rId75"/>
    <p:sldId id="1589" r:id="rId76"/>
    <p:sldId id="1590" r:id="rId77"/>
    <p:sldId id="1591" r:id="rId78"/>
    <p:sldId id="1545" r:id="rId79"/>
    <p:sldId id="1612" r:id="rId80"/>
    <p:sldId id="1546" r:id="rId81"/>
    <p:sldId id="1554" r:id="rId82"/>
    <p:sldId id="1548" r:id="rId83"/>
    <p:sldId id="1549" r:id="rId84"/>
    <p:sldId id="1550" r:id="rId85"/>
  </p:sldIdLst>
  <p:sldSz cx="12192000" cy="6858000"/>
  <p:notesSz cx="7010400" cy="9296400"/>
  <p:defaultTextStyle>
    <a:defPPr>
      <a:defRPr lang="en-US"/>
    </a:defPPr>
    <a:lvl1pPr marL="0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eqing Liu" initials="XL" lastIdx="34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8312"/>
    <a:srgbClr val="F0CDBC"/>
    <a:srgbClr val="008080"/>
    <a:srgbClr val="0033CC"/>
    <a:srgbClr val="0000CC"/>
    <a:srgbClr val="BD582C"/>
    <a:srgbClr val="7F7F7F"/>
    <a:srgbClr val="94A088"/>
    <a:srgbClr val="865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61" autoAdjust="0"/>
    <p:restoredTop sz="95113" autoAdjust="0"/>
  </p:normalViewPr>
  <p:slideViewPr>
    <p:cSldViewPr snapToGrid="0">
      <p:cViewPr varScale="1">
        <p:scale>
          <a:sx n="101" d="100"/>
          <a:sy n="101" d="100"/>
        </p:scale>
        <p:origin x="564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8358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16.xml"/><Relationship Id="rId7" Type="http://schemas.openxmlformats.org/officeDocument/2006/relationships/slide" Target="slides/slide22.xml"/><Relationship Id="rId2" Type="http://schemas.openxmlformats.org/officeDocument/2006/relationships/slide" Target="slides/slide15.xml"/><Relationship Id="rId1" Type="http://schemas.openxmlformats.org/officeDocument/2006/relationships/slide" Target="slides/slide14.xml"/><Relationship Id="rId6" Type="http://schemas.openxmlformats.org/officeDocument/2006/relationships/slide" Target="slides/slide21.xml"/><Relationship Id="rId5" Type="http://schemas.openxmlformats.org/officeDocument/2006/relationships/slide" Target="slides/slide20.xml"/><Relationship Id="rId4" Type="http://schemas.openxmlformats.org/officeDocument/2006/relationships/slide" Target="slides/slide1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image" Target="../media/image82.emf"/><Relationship Id="rId1" Type="http://schemas.openxmlformats.org/officeDocument/2006/relationships/image" Target="../media/image8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mf"/><Relationship Id="rId1" Type="http://schemas.openxmlformats.org/officeDocument/2006/relationships/image" Target="../media/image85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image" Target="../media/image88.emf"/><Relationship Id="rId5" Type="http://schemas.openxmlformats.org/officeDocument/2006/relationships/image" Target="../media/image83.wmf"/><Relationship Id="rId4" Type="http://schemas.openxmlformats.org/officeDocument/2006/relationships/image" Target="../media/image91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8.wmf"/><Relationship Id="rId1" Type="http://schemas.openxmlformats.org/officeDocument/2006/relationships/image" Target="../media/image97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wmf"/><Relationship Id="rId1" Type="http://schemas.openxmlformats.org/officeDocument/2006/relationships/image" Target="../media/image100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wmf"/><Relationship Id="rId1" Type="http://schemas.openxmlformats.org/officeDocument/2006/relationships/image" Target="../media/image100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image" Target="../media/image106.wmf"/><Relationship Id="rId1" Type="http://schemas.openxmlformats.org/officeDocument/2006/relationships/image" Target="../media/image10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wmf"/><Relationship Id="rId1" Type="http://schemas.openxmlformats.org/officeDocument/2006/relationships/image" Target="../media/image111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wmf"/><Relationship Id="rId1" Type="http://schemas.openxmlformats.org/officeDocument/2006/relationships/image" Target="../media/image113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png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wmf"/><Relationship Id="rId1" Type="http://schemas.openxmlformats.org/officeDocument/2006/relationships/image" Target="../media/image11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image" Target="../media/image78.wmf"/><Relationship Id="rId1" Type="http://schemas.openxmlformats.org/officeDocument/2006/relationships/image" Target="../media/image77.wmf"/><Relationship Id="rId4" Type="http://schemas.openxmlformats.org/officeDocument/2006/relationships/image" Target="../media/image8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r">
              <a:defRPr sz="1200"/>
            </a:lvl1pPr>
          </a:lstStyle>
          <a:p>
            <a:fld id="{F87AF23C-6CAB-4A6A-B3BC-A88F610E0570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7" tIns="46584" rIns="93167" bIns="4658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67" tIns="46584" rIns="93167" bIns="4658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9"/>
            <a:ext cx="3037840" cy="466433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9"/>
            <a:ext cx="3037840" cy="466433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r">
              <a:defRPr sz="1200"/>
            </a:lvl1pPr>
          </a:lstStyle>
          <a:p>
            <a:fld id="{A6F8110F-5CB8-4B7A-89C2-96B671E60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44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mazon.com/Visualizing-Data-Explaining-Processing-Environment/dp/0596514557/ref=pd_bbs_sr_3?ie=UTF8&amp;s=books&amp;qid=1226165329&amp;sr=8-3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md.edu/hcil/treemap-history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1670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DD4C30E-8644-4685-AE37-561BF0C21D59}" type="slidenum">
              <a:rPr lang="en-US" altLang="en-US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6075" y="698500"/>
            <a:ext cx="6192838" cy="3484563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4838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8" tIns="45373" rIns="90748" bIns="453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135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E515979-15B8-40FE-999C-378DAE3E647C}" type="slidenum">
              <a:rPr lang="en-US" altLang="en-US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6075" y="698500"/>
            <a:ext cx="6192838" cy="3484563"/>
          </a:xfrm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4838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8" tIns="45373" rIns="90748" bIns="453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7774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45DDDA9-5F3C-4F15-8095-45AACD1E7848}" type="slidenum">
              <a:rPr lang="en-US" altLang="en-US"/>
              <a:pPr>
                <a:spcBef>
                  <a:spcPct val="0"/>
                </a:spcBef>
              </a:pPr>
              <a:t>12</a:t>
            </a:fld>
            <a:endParaRPr lang="en-US" alt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6075" y="698500"/>
            <a:ext cx="6192838" cy="3484563"/>
          </a:xfrm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4838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8" tIns="45373" rIns="90748" bIns="453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4516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9BE47E6-A684-41E8-A8D2-AEB21EE26F6A}" type="slidenum">
              <a:rPr lang="en-US" altLang="en-US" sz="1200"/>
              <a:pPr eaLnBrk="1" hangingPunct="1"/>
              <a:t>13</a:t>
            </a:fld>
            <a:endParaRPr lang="en-US" altLang="en-US" sz="120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b="1"/>
          </a:p>
        </p:txBody>
      </p:sp>
    </p:spTree>
    <p:extLst>
      <p:ext uri="{BB962C8B-B14F-4D97-AF65-F5344CB8AC3E}">
        <p14:creationId xmlns:p14="http://schemas.microsoft.com/office/powerpoint/2010/main" val="38411100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2661ED2-B1EC-46F8-953E-02CB7FE315D6}" type="slidenum">
              <a:rPr lang="en-US" altLang="en-US"/>
              <a:pPr>
                <a:spcBef>
                  <a:spcPct val="0"/>
                </a:spcBef>
              </a:pPr>
              <a:t>14</a:t>
            </a:fld>
            <a:endParaRPr lang="en-US" alt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3688" y="677863"/>
            <a:ext cx="6294437" cy="3541712"/>
          </a:xfrm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8050" y="4446588"/>
            <a:ext cx="5065713" cy="41449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/>
          <a:p>
            <a:r>
              <a:rPr lang="en-US" altLang="en-US"/>
              <a:t>Note to self (MK): last part of slide does not clearly match slides that follow</a:t>
            </a:r>
          </a:p>
          <a:p>
            <a:r>
              <a:rPr lang="en-US" altLang="en-US"/>
              <a:t>Introduction slides: </a:t>
            </a:r>
          </a:p>
          <a:p>
            <a:r>
              <a:rPr lang="en-US" altLang="en-US"/>
              <a:t>In the current version, we only talk about numeric data.  Can we add some materials about non-numeric data.</a:t>
            </a:r>
          </a:p>
          <a:p>
            <a:endParaRPr lang="en-US" altLang="en-US"/>
          </a:p>
          <a:p>
            <a:r>
              <a:rPr lang="en-US" altLang="en-US"/>
              <a:t>   - text statistics, TF/IDF</a:t>
            </a:r>
          </a:p>
          <a:p>
            <a:r>
              <a:rPr lang="en-US" altLang="en-US"/>
              <a:t>   - visualization of text statistics such as word cloud</a:t>
            </a:r>
          </a:p>
          <a:p>
            <a:r>
              <a:rPr lang="en-US" altLang="en-US"/>
              <a:t>   - distribution of Internet (IN, SCC, OUT, …)</a:t>
            </a:r>
          </a:p>
          <a:p>
            <a:r>
              <a:rPr lang="en-US" altLang="en-US"/>
              <a:t>   - visualization of social relationship (e.g., http://renlifang.msra.cn/)</a:t>
            </a:r>
          </a:p>
        </p:txBody>
      </p:sp>
    </p:spTree>
    <p:extLst>
      <p:ext uri="{BB962C8B-B14F-4D97-AF65-F5344CB8AC3E}">
        <p14:creationId xmlns:p14="http://schemas.microsoft.com/office/powerpoint/2010/main" val="1566557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A45C59A-5665-4F90-B74D-3558B1173576}" type="slidenum">
              <a:rPr lang="en-US" altLang="en-US"/>
              <a:pPr>
                <a:spcBef>
                  <a:spcPct val="0"/>
                </a:spcBef>
              </a:pPr>
              <a:t>15</a:t>
            </a:fld>
            <a:endParaRPr lang="en-US" alt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3688" y="677863"/>
            <a:ext cx="6294437" cy="3541712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8050" y="4446588"/>
            <a:ext cx="5065713" cy="41449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2083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A45C59A-5665-4F90-B74D-3558B1173576}" type="slidenum">
              <a:rPr lang="en-US" altLang="en-US"/>
              <a:pPr>
                <a:spcBef>
                  <a:spcPct val="0"/>
                </a:spcBef>
              </a:pPr>
              <a:t>16</a:t>
            </a:fld>
            <a:endParaRPr lang="en-US" alt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3688" y="677863"/>
            <a:ext cx="6294437" cy="3541712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8050" y="4446588"/>
            <a:ext cx="5065713" cy="41449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98833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A45C59A-5665-4F90-B74D-3558B1173576}" type="slidenum">
              <a:rPr lang="en-US" altLang="en-US"/>
              <a:pPr>
                <a:spcBef>
                  <a:spcPct val="0"/>
                </a:spcBef>
              </a:pPr>
              <a:t>17</a:t>
            </a:fld>
            <a:endParaRPr lang="en-US" alt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3688" y="677863"/>
            <a:ext cx="6294437" cy="3541712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8050" y="4446588"/>
            <a:ext cx="5065713" cy="41449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87685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92074F7-FA56-40C6-8B2F-46DCAFDDCD7E}" type="slidenum">
              <a:rPr lang="en-US" altLang="en-US"/>
              <a:pPr>
                <a:spcBef>
                  <a:spcPct val="0"/>
                </a:spcBef>
              </a:pPr>
              <a:t>18</a:t>
            </a:fld>
            <a:endParaRPr lang="en-US" alt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90418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E8AEE24-0EA3-4E09-9472-5755CE69974E}" type="slidenum">
              <a:rPr lang="en-US" altLang="en-US"/>
              <a:pPr>
                <a:spcBef>
                  <a:spcPct val="0"/>
                </a:spcBef>
              </a:pPr>
              <a:t>19</a:t>
            </a:fld>
            <a:endParaRPr lang="en-US" alt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577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9BE47E6-A684-41E8-A8D2-AEB21EE26F6A}" type="slidenum">
              <a:rPr lang="en-US" altLang="en-US" sz="1200"/>
              <a:pPr eaLnBrk="1" hangingPunct="1"/>
              <a:t>2</a:t>
            </a:fld>
            <a:endParaRPr lang="en-US" altLang="en-US" sz="120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b="1"/>
          </a:p>
        </p:txBody>
      </p:sp>
    </p:spTree>
    <p:extLst>
      <p:ext uri="{BB962C8B-B14F-4D97-AF65-F5344CB8AC3E}">
        <p14:creationId xmlns:p14="http://schemas.microsoft.com/office/powerpoint/2010/main" val="9558377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2F6A872-0A59-46E4-B192-72E475259C41}" type="slidenum">
              <a:rPr lang="en-US" altLang="en-US"/>
              <a:pPr>
                <a:spcBef>
                  <a:spcPct val="0"/>
                </a:spcBef>
              </a:pPr>
              <a:t>20</a:t>
            </a:fld>
            <a:endParaRPr lang="en-US" alt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3688" y="677863"/>
            <a:ext cx="6294437" cy="3541712"/>
          </a:xfrm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8050" y="4446588"/>
            <a:ext cx="5065713" cy="41449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756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F9F399F-A00E-42D3-9E81-8DE628E50397}" type="slidenum">
              <a:rPr lang="en-US" altLang="en-US"/>
              <a:pPr>
                <a:spcBef>
                  <a:spcPct val="0"/>
                </a:spcBef>
              </a:pPr>
              <a:t>21</a:t>
            </a:fld>
            <a:endParaRPr lang="en-US" alt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3688" y="677863"/>
            <a:ext cx="6294437" cy="3541712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8050" y="4446588"/>
            <a:ext cx="5065713" cy="41449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/>
          <a:p>
            <a:r>
              <a:rPr lang="en-US" altLang="en-US"/>
              <a:t>JH: Maybe we can remove Loess curve</a:t>
            </a:r>
          </a:p>
        </p:txBody>
      </p:sp>
    </p:spTree>
    <p:extLst>
      <p:ext uri="{BB962C8B-B14F-4D97-AF65-F5344CB8AC3E}">
        <p14:creationId xmlns:p14="http://schemas.microsoft.com/office/powerpoint/2010/main" val="42062347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2F6A872-0A59-46E4-B192-72E475259C41}" type="slidenum">
              <a:rPr lang="en-US" altLang="en-US"/>
              <a:pPr>
                <a:spcBef>
                  <a:spcPct val="0"/>
                </a:spcBef>
              </a:pPr>
              <a:t>22</a:t>
            </a:fld>
            <a:endParaRPr lang="en-US" alt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3688" y="677863"/>
            <a:ext cx="6294437" cy="3541712"/>
          </a:xfrm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8050" y="4446588"/>
            <a:ext cx="5065713" cy="41449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93891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9099B83-8896-4872-8D6A-3BB0713E1EF2}" type="slidenum">
              <a:rPr lang="en-US" altLang="en-US"/>
              <a:pPr>
                <a:spcBef>
                  <a:spcPct val="0"/>
                </a:spcBef>
              </a:pPr>
              <a:t>23</a:t>
            </a:fld>
            <a:endParaRPr lang="en-US" alt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3768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231EBFC-A0A4-4E21-B20C-3F4FB1C9CC5D}" type="slidenum">
              <a:rPr lang="en-US" altLang="en-US"/>
              <a:pPr>
                <a:spcBef>
                  <a:spcPct val="0"/>
                </a:spcBef>
              </a:pPr>
              <a:t>24</a:t>
            </a:fld>
            <a:endParaRPr lang="en-US" alt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JH: A better and BASIC histogram figure --- because this one overlaps with a later one!</a:t>
            </a:r>
          </a:p>
        </p:txBody>
      </p:sp>
    </p:spTree>
    <p:extLst>
      <p:ext uri="{BB962C8B-B14F-4D97-AF65-F5344CB8AC3E}">
        <p14:creationId xmlns:p14="http://schemas.microsoft.com/office/powerpoint/2010/main" val="20696377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DAA24AE-7CD5-425A-9425-01AFA6CA3CB2}" type="slidenum">
              <a:rPr lang="en-US" altLang="en-US"/>
              <a:pPr>
                <a:spcBef>
                  <a:spcPct val="0"/>
                </a:spcBef>
              </a:pPr>
              <a:t>25</a:t>
            </a:fld>
            <a:endParaRPr lang="en-US" altLang="en-US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47750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EB2C53D-2200-45E9-8A2B-978D074B6EFD}" type="slidenum">
              <a:rPr lang="en-US" altLang="en-US"/>
              <a:pPr>
                <a:spcBef>
                  <a:spcPct val="0"/>
                </a:spcBef>
              </a:pPr>
              <a:t>26</a:t>
            </a:fld>
            <a:endParaRPr lang="en-US" alt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39517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FBE46D1-EE33-4313-AB35-0C02F19132C6}" type="slidenum">
              <a:rPr lang="en-US" altLang="en-US"/>
              <a:pPr>
                <a:spcBef>
                  <a:spcPct val="0"/>
                </a:spcBef>
              </a:pPr>
              <a:t>27</a:t>
            </a:fld>
            <a:endParaRPr lang="en-US" alt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Note: We need to </a:t>
            </a:r>
            <a:r>
              <a:rPr lang="en-US" altLang="en-US" b="1"/>
              <a:t>label</a:t>
            </a:r>
            <a:r>
              <a:rPr lang="en-US" altLang="en-US"/>
              <a:t> the dark plotted points as </a:t>
            </a:r>
            <a:r>
              <a:rPr lang="en-US" altLang="en-US" b="1"/>
              <a:t>Q1, Median, Q3</a:t>
            </a:r>
            <a:r>
              <a:rPr lang="en-US" altLang="en-US"/>
              <a:t> – that would help in understanding this graph.</a:t>
            </a:r>
          </a:p>
          <a:p>
            <a:r>
              <a:rPr lang="en-US" altLang="en-US"/>
              <a:t>Tell audience: There is a shift in distribution of branch 1 WRT branch 2 in that the unit prices of items sold at branch 1 tend to be lower than those at branch 2.</a:t>
            </a:r>
          </a:p>
        </p:txBody>
      </p:sp>
    </p:spTree>
    <p:extLst>
      <p:ext uri="{BB962C8B-B14F-4D97-AF65-F5344CB8AC3E}">
        <p14:creationId xmlns:p14="http://schemas.microsoft.com/office/powerpoint/2010/main" val="17769755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8C8C8CE-F8D8-4175-AD77-519B7DCB72E6}" type="slidenum">
              <a:rPr lang="en-US" altLang="en-US"/>
              <a:pPr>
                <a:spcBef>
                  <a:spcPct val="0"/>
                </a:spcBef>
              </a:pPr>
              <a:t>28</a:t>
            </a:fld>
            <a:endParaRPr lang="en-US" alt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b="1"/>
              <a:t>Need a better and more MEANINGFUL scatter plot! -JH</a:t>
            </a:r>
          </a:p>
        </p:txBody>
      </p:sp>
    </p:spTree>
    <p:extLst>
      <p:ext uri="{BB962C8B-B14F-4D97-AF65-F5344CB8AC3E}">
        <p14:creationId xmlns:p14="http://schemas.microsoft.com/office/powerpoint/2010/main" val="15372704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215AC35-66F9-4340-A1A6-70CB99440241}" type="slidenum">
              <a:rPr lang="en-US" altLang="en-US"/>
              <a:pPr>
                <a:spcBef>
                  <a:spcPct val="0"/>
                </a:spcBef>
              </a:pPr>
              <a:t>29</a:t>
            </a:fld>
            <a:endParaRPr lang="en-US" altLang="en-US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462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BAD32829-D2BA-444B-B42E-B3758B849273}" type="slidenum">
              <a:rPr lang="en-US" altLang="en-US" sz="1200"/>
              <a:pPr eaLnBrk="1" hangingPunct="1"/>
              <a:t>3</a:t>
            </a:fld>
            <a:endParaRPr lang="en-US" altLang="en-US" sz="12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01056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118F472-7076-4759-839C-B96341DDE640}" type="slidenum">
              <a:rPr lang="en-US" altLang="en-US"/>
              <a:pPr>
                <a:spcBef>
                  <a:spcPct val="0"/>
                </a:spcBef>
              </a:pPr>
              <a:t>30</a:t>
            </a:fld>
            <a:endParaRPr lang="en-US" altLang="en-US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3626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9BE47E6-A684-41E8-A8D2-AEB21EE26F6A}" type="slidenum">
              <a:rPr lang="en-US" altLang="en-US" sz="1200"/>
              <a:pPr eaLnBrk="1" hangingPunct="1"/>
              <a:t>31</a:t>
            </a:fld>
            <a:endParaRPr lang="en-US" altLang="en-US" sz="120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b="1"/>
          </a:p>
        </p:txBody>
      </p:sp>
    </p:spTree>
    <p:extLst>
      <p:ext uri="{BB962C8B-B14F-4D97-AF65-F5344CB8AC3E}">
        <p14:creationId xmlns:p14="http://schemas.microsoft.com/office/powerpoint/2010/main" val="10333998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9010A37-CF9B-4EC8-B805-1AA719B29CEB}" type="slidenum">
              <a:rPr lang="en-US" altLang="en-US"/>
              <a:pPr>
                <a:spcBef>
                  <a:spcPct val="0"/>
                </a:spcBef>
              </a:pPr>
              <a:t>32</a:t>
            </a:fld>
            <a:endParaRPr lang="en-US" altLang="en-US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CC (conference call) 08.11.02: Need to check Wiki to update references.</a:t>
            </a:r>
          </a:p>
        </p:txBody>
      </p:sp>
    </p:spTree>
    <p:extLst>
      <p:ext uri="{BB962C8B-B14F-4D97-AF65-F5344CB8AC3E}">
        <p14:creationId xmlns:p14="http://schemas.microsoft.com/office/powerpoint/2010/main" val="18343636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DA92C153-E0C1-4199-AECA-9317875A58BF}" type="slidenum">
              <a:rPr lang="en-US" altLang="en-US"/>
              <a:pPr algn="r">
                <a:spcBef>
                  <a:spcPct val="0"/>
                </a:spcBef>
              </a:pPr>
              <a:t>33</a:t>
            </a:fld>
            <a:endParaRPr lang="en-US" altLang="en-US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CC (conference call) 08.11.02: Need to check Wiki to update references.</a:t>
            </a:r>
          </a:p>
        </p:txBody>
      </p:sp>
    </p:spTree>
    <p:extLst>
      <p:ext uri="{BB962C8B-B14F-4D97-AF65-F5344CB8AC3E}">
        <p14:creationId xmlns:p14="http://schemas.microsoft.com/office/powerpoint/2010/main" val="42917479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87F7FAFF-DD30-4A41-B270-FB2C2CEB86AA}" type="slidenum">
              <a:rPr lang="en-US" altLang="en-US"/>
              <a:pPr algn="r">
                <a:spcBef>
                  <a:spcPct val="0"/>
                </a:spcBef>
              </a:pPr>
              <a:t>34</a:t>
            </a:fld>
            <a:endParaRPr lang="en-US" altLang="en-US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86528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CC69B9D-A83D-4DAC-8003-FEA472C297B4}" type="slidenum">
              <a:rPr lang="en-US" altLang="en-US"/>
              <a:pPr>
                <a:spcBef>
                  <a:spcPct val="0"/>
                </a:spcBef>
              </a:pPr>
              <a:t>35</a:t>
            </a:fld>
            <a:endParaRPr lang="en-US" altLang="en-US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CC 08/11/02: Need a good survey.  JH or JP may find a good book on amazon in order to update this slide.  JH’s colleagues may generate some images for book.</a:t>
            </a:r>
          </a:p>
          <a:p>
            <a:endParaRPr lang="en-US" altLang="en-US"/>
          </a:p>
          <a:p>
            <a:r>
              <a:rPr lang="en-US" altLang="en-US"/>
              <a:t>We may consider the following books.</a:t>
            </a:r>
          </a:p>
          <a:p>
            <a:endParaRPr lang="en-US" altLang="en-US"/>
          </a:p>
          <a:p>
            <a:r>
              <a:rPr lang="en-US" altLang="en-US">
                <a:hlinkClick r:id="rId3"/>
              </a:rPr>
              <a:t>Visualizing Data: Exploring and Explaining Data with the Processing Environment</a:t>
            </a:r>
            <a:r>
              <a:rPr lang="en-US" altLang="en-US"/>
              <a:t> - Paperback - Illustrated (Jan 11, 2008) by Ben Fry.</a:t>
            </a:r>
          </a:p>
          <a:p>
            <a:endParaRPr lang="en-US" altLang="en-US"/>
          </a:p>
          <a:p>
            <a:r>
              <a:rPr lang="en-US" altLang="en-US"/>
              <a:t>JH: I have ordered the book.</a:t>
            </a:r>
          </a:p>
          <a:p>
            <a:endParaRPr lang="en-US" altLang="en-US"/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4055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EFB8825-F376-4E2C-BA67-5C51A2DB2313}" type="slidenum">
              <a:rPr lang="en-US" altLang="en-US"/>
              <a:pPr>
                <a:spcBef>
                  <a:spcPct val="0"/>
                </a:spcBef>
              </a:pPr>
              <a:t>36</a:t>
            </a:fld>
            <a:endParaRPr lang="en-US" altLang="en-US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http://books.elsevier.com/companions/1558606890/pictures/Chapter_01/fig1-6b.gif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17227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B9AAEC1-0115-461D-8DF1-3D877850D5B0}" type="slidenum">
              <a:rPr lang="en-US" altLang="en-US"/>
              <a:pPr>
                <a:spcBef>
                  <a:spcPct val="0"/>
                </a:spcBef>
              </a:pPr>
              <a:t>37</a:t>
            </a:fld>
            <a:endParaRPr lang="en-US" altLang="en-US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95578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EC08F03-29FE-4AF2-A027-6A4930BE757E}" type="slidenum">
              <a:rPr lang="en-US" altLang="en-US"/>
              <a:pPr>
                <a:spcBef>
                  <a:spcPct val="0"/>
                </a:spcBef>
              </a:pPr>
              <a:t>38</a:t>
            </a:fld>
            <a:endParaRPr lang="en-US" altLang="en-US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86739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519FB2A-5A32-4898-AEC2-392478D27A90}" type="slidenum">
              <a:rPr lang="en-US" altLang="en-US"/>
              <a:pPr>
                <a:spcBef>
                  <a:spcPct val="0"/>
                </a:spcBef>
              </a:pPr>
              <a:t>39</a:t>
            </a:fld>
            <a:endParaRPr lang="en-US" altLang="en-US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0285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BAD32829-D2BA-444B-B42E-B3758B849273}" type="slidenum">
              <a:rPr lang="en-US" altLang="en-US" sz="1200"/>
              <a:pPr eaLnBrk="1" hangingPunct="1"/>
              <a:t>4</a:t>
            </a:fld>
            <a:endParaRPr lang="en-US" altLang="en-US" sz="12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51738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48CE322-8367-4226-9BC9-AF1F8F59A5E2}" type="slidenum">
              <a:rPr lang="en-US" altLang="en-US"/>
              <a:pPr>
                <a:spcBef>
                  <a:spcPct val="0"/>
                </a:spcBef>
              </a:pPr>
              <a:t>40</a:t>
            </a:fld>
            <a:endParaRPr lang="en-US" altLang="en-US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48580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DDE8F16-2EFB-42AF-AC48-13CC02CDF9F1}" type="slidenum">
              <a:rPr lang="en-US" altLang="en-US"/>
              <a:pPr>
                <a:spcBef>
                  <a:spcPct val="0"/>
                </a:spcBef>
              </a:pPr>
              <a:t>41</a:t>
            </a:fld>
            <a:endParaRPr lang="en-US" altLang="en-US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62726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02D33FD-EF0D-4A32-B89A-D7BD14F59433}" type="slidenum">
              <a:rPr lang="en-US" altLang="en-US"/>
              <a:pPr>
                <a:spcBef>
                  <a:spcPct val="0"/>
                </a:spcBef>
              </a:pPr>
              <a:t>42</a:t>
            </a:fld>
            <a:endParaRPr lang="en-US" altLang="en-US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81905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60472D0-2236-4DD4-8375-AA7549ED59ED}" type="slidenum">
              <a:rPr lang="en-US" altLang="en-US"/>
              <a:pPr>
                <a:spcBef>
                  <a:spcPct val="0"/>
                </a:spcBef>
              </a:pPr>
              <a:t>43</a:t>
            </a:fld>
            <a:endParaRPr lang="en-US" altLang="en-US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“two attributes mapped to axes, remaining attributes mapped to angle or length of limbs”. Look at texture pattern.</a:t>
            </a:r>
          </a:p>
        </p:txBody>
      </p:sp>
    </p:spTree>
    <p:extLst>
      <p:ext uri="{BB962C8B-B14F-4D97-AF65-F5344CB8AC3E}">
        <p14:creationId xmlns:p14="http://schemas.microsoft.com/office/powerpoint/2010/main" val="23416572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CEB12A1-9E94-433E-BCB9-50DCF18E843D}" type="slidenum">
              <a:rPr lang="en-US" altLang="en-US"/>
              <a:pPr>
                <a:spcBef>
                  <a:spcPct val="0"/>
                </a:spcBef>
              </a:pPr>
              <a:t>44</a:t>
            </a:fld>
            <a:endParaRPr lang="en-US" altLang="en-US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MK 08/10/18: Is it “Treemap” or “Tree-Map”? - inconsistent in this file.</a:t>
            </a:r>
          </a:p>
        </p:txBody>
      </p:sp>
    </p:spTree>
    <p:extLst>
      <p:ext uri="{BB962C8B-B14F-4D97-AF65-F5344CB8AC3E}">
        <p14:creationId xmlns:p14="http://schemas.microsoft.com/office/powerpoint/2010/main" val="4460376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D723295-D342-48D5-96F6-B7FDC44284C5}" type="slidenum">
              <a:rPr lang="en-US" altLang="en-US"/>
              <a:pPr>
                <a:spcBef>
                  <a:spcPct val="0"/>
                </a:spcBef>
              </a:pPr>
              <a:t>45</a:t>
            </a:fld>
            <a:endParaRPr lang="en-US" altLang="en-US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94892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C718EAA-9CC1-4C45-937F-BEEC014B9703}" type="slidenum">
              <a:rPr lang="en-US" altLang="en-US"/>
              <a:pPr>
                <a:spcBef>
                  <a:spcPct val="0"/>
                </a:spcBef>
              </a:pPr>
              <a:t>46</a:t>
            </a:fld>
            <a:endParaRPr lang="en-US" altLang="en-US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62738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ADBB332-A0EE-4C5C-8FAA-1E3A038D8CD1}" type="slidenum">
              <a:rPr lang="en-US" altLang="en-US"/>
              <a:pPr>
                <a:spcBef>
                  <a:spcPct val="0"/>
                </a:spcBef>
              </a:pPr>
              <a:t>47</a:t>
            </a:fld>
            <a:endParaRPr lang="en-US" altLang="en-US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Picture</a:t>
            </a:r>
            <a:r>
              <a:rPr lang="en-US" altLang="en-US" b="1">
                <a:solidFill>
                  <a:srgbClr val="121328"/>
                </a:solidFill>
              </a:rPr>
              <a:t>: </a:t>
            </a:r>
            <a:r>
              <a:rPr lang="en-US" altLang="en-US" b="1">
                <a:solidFill>
                  <a:srgbClr val="121328"/>
                </a:solidFill>
                <a:hlinkClick r:id="rId3"/>
              </a:rPr>
              <a:t>http://www.cs.umd.edu/hcil/treemap-history/</a:t>
            </a:r>
            <a:endParaRPr lang="en-US" altLang="en-US" b="1">
              <a:solidFill>
                <a:srgbClr val="1213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4756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32A741E-CF8F-4781-9644-6E6CF1951D6D}" type="slidenum">
              <a:rPr lang="en-US" altLang="en-US"/>
              <a:pPr>
                <a:spcBef>
                  <a:spcPct val="0"/>
                </a:spcBef>
              </a:pPr>
              <a:t>48</a:t>
            </a:fld>
            <a:endParaRPr lang="en-US" alt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JH:  I have not found a good infocube picture on the web</a:t>
            </a:r>
          </a:p>
        </p:txBody>
      </p:sp>
    </p:spTree>
    <p:extLst>
      <p:ext uri="{BB962C8B-B14F-4D97-AF65-F5344CB8AC3E}">
        <p14:creationId xmlns:p14="http://schemas.microsoft.com/office/powerpoint/2010/main" val="443397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2092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BAD32829-D2BA-444B-B42E-B3758B849273}" type="slidenum">
              <a:rPr lang="en-US" altLang="en-US" sz="1200"/>
              <a:pPr eaLnBrk="1" hangingPunct="1"/>
              <a:t>5</a:t>
            </a:fld>
            <a:endParaRPr lang="en-US" altLang="en-US" sz="12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32074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30083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9BE47E6-A684-41E8-A8D2-AEB21EE26F6A}" type="slidenum">
              <a:rPr lang="en-US" altLang="en-US" sz="1200">
                <a:solidFill>
                  <a:prstClr val="black"/>
                </a:solidFill>
              </a:rPr>
              <a:pPr eaLnBrk="1" hangingPunct="1"/>
              <a:t>51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b="1"/>
          </a:p>
        </p:txBody>
      </p:sp>
    </p:spTree>
    <p:extLst>
      <p:ext uri="{BB962C8B-B14F-4D97-AF65-F5344CB8AC3E}">
        <p14:creationId xmlns:p14="http://schemas.microsoft.com/office/powerpoint/2010/main" val="14509496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E6BB24F-7527-415E-A4B4-B132D61B26C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52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43340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E6BB24F-7527-415E-A4B4-B132D61B26C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53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065983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8C83344-3EC9-4AEF-ACB3-00B66669D043}" type="slidenum">
              <a:rPr lang="en-US" altLang="en-US"/>
              <a:pPr>
                <a:spcBef>
                  <a:spcPct val="0"/>
                </a:spcBef>
              </a:pPr>
              <a:t>54</a:t>
            </a:fld>
            <a:endParaRPr lang="en-US" altLang="en-US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MK: For lecture, this may be OK here, but I think discussion of standardization/normalization is better kept all together in Chapter 3</a:t>
            </a:r>
          </a:p>
        </p:txBody>
      </p:sp>
    </p:spTree>
    <p:extLst>
      <p:ext uri="{BB962C8B-B14F-4D97-AF65-F5344CB8AC3E}">
        <p14:creationId xmlns:p14="http://schemas.microsoft.com/office/powerpoint/2010/main" val="375383760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04C9304-A84E-4F8D-8D41-A10CC12ECD16}" type="slidenum">
              <a:rPr lang="en-US" altLang="en-US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55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7188" y="704850"/>
            <a:ext cx="6172200" cy="3471863"/>
          </a:xfrm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416425"/>
            <a:ext cx="5048250" cy="41798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0239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5A4C53A-154B-483F-BB63-C5B68814D43F}" type="slidenum">
              <a:rPr lang="en-US" altLang="en-US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56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845923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5EDAD38-CF67-46E9-8730-3F6A9ACE7D31}" type="slidenum">
              <a:rPr lang="en-US" altLang="en-US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57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 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715469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85E966D-9331-4C9C-A98B-BCFBB5DDC2FD}" type="slidenum">
              <a:rPr lang="en-US" altLang="en-US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58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7188" y="704850"/>
            <a:ext cx="6172200" cy="3471863"/>
          </a:xfrm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416425"/>
            <a:ext cx="5048250" cy="41798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50427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E6BB24F-7527-415E-A4B4-B132D61B26C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59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80544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BAD32829-D2BA-444B-B42E-B3758B849273}" type="slidenum">
              <a:rPr lang="en-US" altLang="en-US" sz="1200"/>
              <a:pPr eaLnBrk="1" hangingPunct="1"/>
              <a:t>6</a:t>
            </a:fld>
            <a:endParaRPr lang="en-US" altLang="en-US" sz="12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430807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E6BB24F-7527-415E-A4B4-B132D61B26C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60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2215045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E6BB24F-7527-415E-A4B4-B132D61B26C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61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658995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E6BB24F-7527-415E-A4B4-B132D61B26C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62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15661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E6BB24F-7527-415E-A4B4-B132D61B26C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63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62003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E6BB24F-7527-415E-A4B4-B132D61B26C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64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7816929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E6BB24F-7527-415E-A4B4-B132D61B26C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65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992037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274157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436673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0975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7052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9A9A000-695C-426A-A955-BCB5691A07F3}" type="slidenum">
              <a:rPr lang="en-US" altLang="en-US"/>
              <a:pPr>
                <a:spcBef>
                  <a:spcPct val="0"/>
                </a:spcBef>
              </a:pPr>
              <a:t>7</a:t>
            </a:fld>
            <a:endParaRPr lang="en-US" alt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6075" y="698500"/>
            <a:ext cx="6192838" cy="3484563"/>
          </a:xfrm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4838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8" tIns="45373" rIns="90748" bIns="453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366971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883370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E6BB24F-7527-415E-A4B4-B132D61B26C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71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766396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E6BB24F-7527-415E-A4B4-B132D61B26C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72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883892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E6BB24F-7527-415E-A4B4-B132D61B26C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74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884112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E6BB24F-7527-415E-A4B4-B132D61B26C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75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713664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E6BB24F-7527-415E-A4B4-B132D61B26C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76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309272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E6BB24F-7527-415E-A4B4-B132D61B26C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77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565384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CD11070-0741-4A7D-8E8E-470CB8CB6D01}" type="slidenum">
              <a:rPr lang="en-US" altLang="en-US"/>
              <a:pPr>
                <a:spcBef>
                  <a:spcPct val="0"/>
                </a:spcBef>
              </a:pPr>
              <a:t>78</a:t>
            </a:fld>
            <a:endParaRPr lang="en-US" altLang="en-US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812493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CD11070-0741-4A7D-8E8E-470CB8CB6D01}" type="slidenum">
              <a:rPr lang="en-US" altLang="en-US"/>
              <a:pPr>
                <a:spcBef>
                  <a:spcPct val="0"/>
                </a:spcBef>
              </a:pPr>
              <a:t>79</a:t>
            </a:fld>
            <a:endParaRPr lang="en-US" altLang="en-US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802526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D040A6C-D23A-42F9-B45F-6450789BDFF1}" type="slidenum">
              <a:rPr lang="en-US" altLang="en-US"/>
              <a:pPr>
                <a:spcBef>
                  <a:spcPct val="0"/>
                </a:spcBef>
              </a:pPr>
              <a:t>80</a:t>
            </a:fld>
            <a:endParaRPr lang="en-US" altLang="en-US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4039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40EA108-B661-449A-8B49-8ED13120A001}" type="slidenum">
              <a:rPr lang="en-US" altLang="en-US"/>
              <a:pPr>
                <a:spcBef>
                  <a:spcPct val="0"/>
                </a:spcBef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585408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9BE47E6-A684-41E8-A8D2-AEB21EE26F6A}" type="slidenum">
              <a:rPr lang="en-US" altLang="en-US" sz="1200">
                <a:solidFill>
                  <a:prstClr val="black"/>
                </a:solidFill>
              </a:rPr>
              <a:pPr eaLnBrk="1" hangingPunct="1"/>
              <a:t>81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b="1"/>
          </a:p>
        </p:txBody>
      </p:sp>
    </p:spTree>
    <p:extLst>
      <p:ext uri="{BB962C8B-B14F-4D97-AF65-F5344CB8AC3E}">
        <p14:creationId xmlns:p14="http://schemas.microsoft.com/office/powerpoint/2010/main" val="122493198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7471613-E507-42F8-A19F-CD0E1B548D73}" type="slidenum">
              <a:rPr lang="en-US" altLang="en-US"/>
              <a:pPr>
                <a:spcBef>
                  <a:spcPct val="0"/>
                </a:spcBef>
              </a:pPr>
              <a:t>82</a:t>
            </a:fld>
            <a:endParaRPr lang="en-US" alt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08/10/23: This slide was out of date.  Draft of new version above.</a:t>
            </a:r>
          </a:p>
          <a:p>
            <a:pPr>
              <a:lnSpc>
                <a:spcPct val="120000"/>
              </a:lnSpc>
            </a:pPr>
            <a:r>
              <a:rPr lang="en-US" altLang="en-US" dirty="0"/>
              <a:t>Cut out the following: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en-US" altLang="en-US" dirty="0"/>
              <a:t>Data description, data exploration, and measure data similarity set the basis for quality data preprocessing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en-US" altLang="en-US" dirty="0"/>
              <a:t>A lot of methods have been developed but data preprocessing still an active area of research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322381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CB33277-72B7-4E8D-B589-5E87AADE9832}" type="slidenum">
              <a:rPr lang="en-US" altLang="en-US"/>
              <a:pPr>
                <a:spcBef>
                  <a:spcPct val="0"/>
                </a:spcBef>
              </a:pPr>
              <a:t>83</a:t>
            </a:fld>
            <a:endParaRPr lang="en-US" altLang="en-US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MK 08.11.02: This needs to be updated to reflect changes.</a:t>
            </a:r>
          </a:p>
        </p:txBody>
      </p:sp>
    </p:spTree>
    <p:extLst>
      <p:ext uri="{BB962C8B-B14F-4D97-AF65-F5344CB8AC3E}">
        <p14:creationId xmlns:p14="http://schemas.microsoft.com/office/powerpoint/2010/main" val="260097114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44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403430C-5380-40A1-B4FD-423A85D248B3}" type="slidenum">
              <a:rPr lang="en-US" altLang="en-US"/>
              <a:pPr>
                <a:spcBef>
                  <a:spcPct val="0"/>
                </a:spcBef>
              </a:pPr>
              <a:t>84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1750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E1E230E-4AD5-40B1-BE3E-2B62A0E13469}" type="slidenum">
              <a:rPr lang="en-US" altLang="en-US"/>
              <a:pPr>
                <a:spcBef>
                  <a:spcPct val="0"/>
                </a:spcBef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1139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4500" y="2343945"/>
            <a:ext cx="11303000" cy="1034256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600" spc="-5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95871" y="3529775"/>
            <a:ext cx="10058400" cy="782070"/>
          </a:xfrm>
        </p:spPr>
        <p:txBody>
          <a:bodyPr lIns="91436" rIns="91436">
            <a:normAutofit/>
          </a:bodyPr>
          <a:lstStyle>
            <a:lvl1pPr marL="0" indent="0" algn="ctr">
              <a:buNone/>
              <a:defRPr sz="2400" b="1" cap="none" spc="200" baseline="0">
                <a:solidFill>
                  <a:schemeClr val="tx1"/>
                </a:solidFill>
                <a:latin typeface="Berlin Sans FB Demi" panose="020E0802020502020306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" y="0"/>
            <a:ext cx="12244106" cy="2281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" y="4463419"/>
            <a:ext cx="12192000" cy="23961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5" y="221676"/>
            <a:ext cx="11369963" cy="738909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>
            <a:lvl1pPr marL="461951" indent="-461951">
              <a:defRPr sz="2800"/>
            </a:lvl1pPr>
            <a:lvl2pPr marL="738170" indent="-538149">
              <a:defRPr sz="2800"/>
            </a:lvl2pPr>
            <a:lvl3pPr marL="858817" indent="-474651">
              <a:defRPr sz="2800"/>
            </a:lvl3pPr>
            <a:lvl4pPr marL="1144559" indent="-522275">
              <a:defRPr sz="2800"/>
            </a:lvl4pPr>
            <a:lvl5pPr marL="1376328" indent="-507987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4A7B93CD-F32F-43F2-AB5D-12DAF2074D9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9940225"/>
      </p:ext>
    </p:extLst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304800"/>
            <a:ext cx="11684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295400"/>
            <a:ext cx="5486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96000" y="1295400"/>
            <a:ext cx="54864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0" y="3962400"/>
            <a:ext cx="54864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680A1083-1268-4A42-B7F5-4F6EE6F4CD6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7668935"/>
      </p:ext>
    </p:extLst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304800"/>
            <a:ext cx="11684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295400"/>
            <a:ext cx="5486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295400"/>
            <a:ext cx="5486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5D5C0945-3C12-41E7-B090-1D5BB38CB1A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0089731"/>
      </p:ext>
    </p:extLst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304800"/>
            <a:ext cx="11684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295400"/>
            <a:ext cx="5486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6096000" y="1295400"/>
            <a:ext cx="5486400" cy="51816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263418DA-E3C5-4DA3-B4BD-88B354425D9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8162562"/>
      </p:ext>
    </p:extLst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295400"/>
            <a:ext cx="5486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295400"/>
            <a:ext cx="5486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3CCF00EA-7FEC-4848-8AE3-5B6199E0A5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873111"/>
      </p:ext>
    </p:extLst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203200" y="304800"/>
            <a:ext cx="11684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06400" y="1295400"/>
            <a:ext cx="54864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96000" y="1295400"/>
            <a:ext cx="54864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06400" y="3962400"/>
            <a:ext cx="54864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0" y="3962400"/>
            <a:ext cx="54864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04F52F42-01D7-4758-AD42-3F87F929CD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0150281"/>
      </p:ext>
    </p:extLst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972800" y="6477000"/>
            <a:ext cx="1219200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4519947F-5783-4582-B3E0-6E6D930A02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6381057"/>
      </p:ext>
    </p:extLst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219203"/>
            <a:ext cx="11406908" cy="5209309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/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91131" y="1100537"/>
            <a:ext cx="10972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6"/>
            <a:ext cx="1066800" cy="273844"/>
          </a:xfrm>
          <a:prstGeom prst="rect">
            <a:avLst/>
          </a:prstGeom>
        </p:spPr>
        <p:txBody>
          <a:bodyPr lIns="91436" tIns="45718" rIns="91436" bIns="45718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b="0" smtClean="0"/>
              <a:pPr/>
              <a:t>‹#›</a:t>
            </a:fld>
            <a:endParaRPr lang="en-US" sz="1600" b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</p:sldLayoutIdLst>
  <p:hf hdr="0" ftr="0" dt="0"/>
  <p:txStyles>
    <p:titleStyle>
      <a:lvl1pPr algn="ctr" defTabSz="914354" rtl="0" eaLnBrk="1" latinLnBrk="0" hangingPunct="1">
        <a:lnSpc>
          <a:spcPct val="85000"/>
        </a:lnSpc>
        <a:spcBef>
          <a:spcPct val="0"/>
        </a:spcBef>
        <a:buNone/>
        <a:defRPr sz="4400" kern="1200" spc="-51" baseline="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05" indent="-341305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74" indent="-37305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79" indent="-30002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791" indent="-290506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971" indent="-274632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7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1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1.png"/><Relationship Id="rId5" Type="http://schemas.openxmlformats.org/officeDocument/2006/relationships/image" Target="../media/image20.wmf"/><Relationship Id="rId4" Type="http://schemas.openxmlformats.org/officeDocument/2006/relationships/oleObject" Target="../embeddings/oleObject6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gif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jpeg"/><Relationship Id="rId5" Type="http://schemas.openxmlformats.org/officeDocument/2006/relationships/image" Target="../media/image22.w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32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31.wmf"/><Relationship Id="rId4" Type="http://schemas.openxmlformats.org/officeDocument/2006/relationships/oleObject" Target="../embeddings/oleObject8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6.png"/><Relationship Id="rId5" Type="http://schemas.openxmlformats.org/officeDocument/2006/relationships/image" Target="../media/image35.emf"/><Relationship Id="rId4" Type="http://schemas.openxmlformats.org/officeDocument/2006/relationships/oleObject" Target="../embeddings/oleObject10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3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37.wmf"/><Relationship Id="rId4" Type="http://schemas.openxmlformats.org/officeDocument/2006/relationships/oleObject" Target="../embeddings/oleObject11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wmf"/><Relationship Id="rId4" Type="http://schemas.openxmlformats.org/officeDocument/2006/relationships/image" Target="../media/image45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6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olfram.com/products/mathematica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hyperlink" Target="http://mathworld.wolfram.com/ChernoffFace.html" TargetMode="External"/><Relationship Id="rId4" Type="http://schemas.openxmlformats.org/officeDocument/2006/relationships/hyperlink" Target="http://www.amazon.com/exec/obidos/ASIN/0062731025/ref=nosim/weisstein-20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image" Target="../media/image12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gif"/><Relationship Id="rId4" Type="http://schemas.openxmlformats.org/officeDocument/2006/relationships/image" Target="../media/image72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7" Type="http://schemas.openxmlformats.org/officeDocument/2006/relationships/image" Target="../media/image7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75.wmf"/><Relationship Id="rId4" Type="http://schemas.openxmlformats.org/officeDocument/2006/relationships/oleObject" Target="../embeddings/oleObject13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notesSlide" Target="../notesSlides/notesSlide54.xml"/><Relationship Id="rId7" Type="http://schemas.openxmlformats.org/officeDocument/2006/relationships/image" Target="../media/image78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80.wmf"/><Relationship Id="rId5" Type="http://schemas.openxmlformats.org/officeDocument/2006/relationships/image" Target="../media/image77.wmf"/><Relationship Id="rId10" Type="http://schemas.openxmlformats.org/officeDocument/2006/relationships/oleObject" Target="../embeddings/oleObject18.bin"/><Relationship Id="rId4" Type="http://schemas.openxmlformats.org/officeDocument/2006/relationships/oleObject" Target="../embeddings/oleObject15.bin"/><Relationship Id="rId9" Type="http://schemas.openxmlformats.org/officeDocument/2006/relationships/image" Target="../media/image79.w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notesSlide" Target="../notesSlides/notesSlide55.xml"/><Relationship Id="rId7" Type="http://schemas.openxmlformats.org/officeDocument/2006/relationships/image" Target="../media/image8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81.emf"/><Relationship Id="rId4" Type="http://schemas.openxmlformats.org/officeDocument/2006/relationships/oleObject" Target="../embeddings/oleObject19.bin"/><Relationship Id="rId9" Type="http://schemas.openxmlformats.org/officeDocument/2006/relationships/image" Target="../media/image83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84.wmf"/><Relationship Id="rId4" Type="http://schemas.openxmlformats.org/officeDocument/2006/relationships/oleObject" Target="../embeddings/oleObject22.bin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notesSlide" Target="../notesSlides/notesSlide57.xml"/><Relationship Id="rId7" Type="http://schemas.openxmlformats.org/officeDocument/2006/relationships/image" Target="../media/image86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85.wmf"/><Relationship Id="rId4" Type="http://schemas.openxmlformats.org/officeDocument/2006/relationships/oleObject" Target="../embeddings/oleObject23.bin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13" Type="http://schemas.openxmlformats.org/officeDocument/2006/relationships/image" Target="../media/image83.wmf"/><Relationship Id="rId3" Type="http://schemas.openxmlformats.org/officeDocument/2006/relationships/notesSlide" Target="../notesSlides/notesSlide58.xml"/><Relationship Id="rId7" Type="http://schemas.openxmlformats.org/officeDocument/2006/relationships/image" Target="../media/image89.emf"/><Relationship Id="rId12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6.bin"/><Relationship Id="rId11" Type="http://schemas.openxmlformats.org/officeDocument/2006/relationships/image" Target="../media/image91.emf"/><Relationship Id="rId5" Type="http://schemas.openxmlformats.org/officeDocument/2006/relationships/image" Target="../media/image88.emf"/><Relationship Id="rId10" Type="http://schemas.openxmlformats.org/officeDocument/2006/relationships/oleObject" Target="../embeddings/oleObject28.bin"/><Relationship Id="rId4" Type="http://schemas.openxmlformats.org/officeDocument/2006/relationships/oleObject" Target="../embeddings/oleObject25.bin"/><Relationship Id="rId9" Type="http://schemas.openxmlformats.org/officeDocument/2006/relationships/image" Target="../media/image90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7" Type="http://schemas.openxmlformats.org/officeDocument/2006/relationships/image" Target="../media/image96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jpeg"/><Relationship Id="rId5" Type="http://schemas.openxmlformats.org/officeDocument/2006/relationships/image" Target="../media/image94.jpeg"/><Relationship Id="rId4" Type="http://schemas.openxmlformats.org/officeDocument/2006/relationships/image" Target="../media/image9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eg"/><Relationship Id="rId3" Type="http://schemas.openxmlformats.org/officeDocument/2006/relationships/notesSlide" Target="../notesSlides/notesSlide60.xml"/><Relationship Id="rId7" Type="http://schemas.openxmlformats.org/officeDocument/2006/relationships/image" Target="../media/image9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97.wmf"/><Relationship Id="rId4" Type="http://schemas.openxmlformats.org/officeDocument/2006/relationships/oleObject" Target="../embeddings/oleObject30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99.wmf"/><Relationship Id="rId4" Type="http://schemas.openxmlformats.org/officeDocument/2006/relationships/oleObject" Target="../embeddings/oleObject32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7" Type="http://schemas.openxmlformats.org/officeDocument/2006/relationships/image" Target="../media/image10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100.wmf"/><Relationship Id="rId4" Type="http://schemas.openxmlformats.org/officeDocument/2006/relationships/oleObject" Target="../embeddings/oleObject33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7" Type="http://schemas.openxmlformats.org/officeDocument/2006/relationships/image" Target="../media/image10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36.bin"/><Relationship Id="rId5" Type="http://schemas.openxmlformats.org/officeDocument/2006/relationships/image" Target="../media/image100.wmf"/><Relationship Id="rId4" Type="http://schemas.openxmlformats.org/officeDocument/2006/relationships/oleObject" Target="../embeddings/oleObject35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03.wmf"/><Relationship Id="rId5" Type="http://schemas.openxmlformats.org/officeDocument/2006/relationships/oleObject" Target="../embeddings/oleObject37.bin"/><Relationship Id="rId4" Type="http://schemas.openxmlformats.org/officeDocument/2006/relationships/image" Target="../media/image104.jpe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3" Type="http://schemas.openxmlformats.org/officeDocument/2006/relationships/notesSlide" Target="../notesSlides/notesSlide65.xml"/><Relationship Id="rId7" Type="http://schemas.openxmlformats.org/officeDocument/2006/relationships/image" Target="../media/image10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105.wmf"/><Relationship Id="rId10" Type="http://schemas.openxmlformats.org/officeDocument/2006/relationships/image" Target="../media/image107.png"/><Relationship Id="rId4" Type="http://schemas.openxmlformats.org/officeDocument/2006/relationships/oleObject" Target="../embeddings/oleObject38.bin"/><Relationship Id="rId9" Type="http://schemas.openxmlformats.org/officeDocument/2006/relationships/image" Target="../media/image103.w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09.wmf"/><Relationship Id="rId4" Type="http://schemas.openxmlformats.org/officeDocument/2006/relationships/oleObject" Target="../embeddings/oleObject41.bin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10.tmp"/><Relationship Id="rId5" Type="http://schemas.openxmlformats.org/officeDocument/2006/relationships/image" Target="../media/image109.wmf"/><Relationship Id="rId4" Type="http://schemas.openxmlformats.org/officeDocument/2006/relationships/oleObject" Target="../embeddings/oleObject41.bin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71.xml"/><Relationship Id="rId7" Type="http://schemas.openxmlformats.org/officeDocument/2006/relationships/image" Target="../media/image1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43.bin"/><Relationship Id="rId5" Type="http://schemas.openxmlformats.org/officeDocument/2006/relationships/image" Target="../media/image111.wmf"/><Relationship Id="rId4" Type="http://schemas.openxmlformats.org/officeDocument/2006/relationships/oleObject" Target="../embeddings/oleObject42.bin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13.wmf"/><Relationship Id="rId5" Type="http://schemas.openxmlformats.org/officeDocument/2006/relationships/oleObject" Target="../embeddings/oleObject44.bin"/><Relationship Id="rId4" Type="http://schemas.openxmlformats.org/officeDocument/2006/relationships/image" Target="../media/image1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13.wmf"/><Relationship Id="rId5" Type="http://schemas.openxmlformats.org/officeDocument/2006/relationships/oleObject" Target="../embeddings/oleObject44.bin"/><Relationship Id="rId4" Type="http://schemas.openxmlformats.org/officeDocument/2006/relationships/image" Target="../media/image1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7" Type="http://schemas.openxmlformats.org/officeDocument/2006/relationships/image" Target="../media/image1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46.bin"/><Relationship Id="rId5" Type="http://schemas.openxmlformats.org/officeDocument/2006/relationships/image" Target="../media/image113.wmf"/><Relationship Id="rId4" Type="http://schemas.openxmlformats.org/officeDocument/2006/relationships/oleObject" Target="../embeddings/oleObject45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60.png"/><Relationship Id="rId5" Type="http://schemas.openxmlformats.org/officeDocument/2006/relationships/image" Target="../media/image115.wmf"/><Relationship Id="rId4" Type="http://schemas.openxmlformats.org/officeDocument/2006/relationships/oleObject" Target="../embeddings/oleObject47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116.png"/><Relationship Id="rId4" Type="http://schemas.openxmlformats.org/officeDocument/2006/relationships/oleObject" Target="../embeddings/oleObject48.bin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emf"/><Relationship Id="rId3" Type="http://schemas.openxmlformats.org/officeDocument/2006/relationships/notesSlide" Target="../notesSlides/notesSlide76.xml"/><Relationship Id="rId7" Type="http://schemas.openxmlformats.org/officeDocument/2006/relationships/image" Target="../media/image11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50.bin"/><Relationship Id="rId5" Type="http://schemas.openxmlformats.org/officeDocument/2006/relationships/image" Target="../media/image117.wmf"/><Relationship Id="rId4" Type="http://schemas.openxmlformats.org/officeDocument/2006/relationships/oleObject" Target="../embeddings/oleObject49.bin"/><Relationship Id="rId9" Type="http://schemas.openxmlformats.org/officeDocument/2006/relationships/image" Target="../media/image120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21858"/>
            <a:ext cx="12192000" cy="995083"/>
          </a:xfrm>
        </p:spPr>
        <p:txBody>
          <a:bodyPr>
            <a:noAutofit/>
          </a:bodyPr>
          <a:lstStyle/>
          <a:p>
            <a:pPr algn="ctr" defTabSz="1219110"/>
            <a:r>
              <a:rPr lang="en-US" dirty="0"/>
              <a:t>CS 412 Intro. to Data Mining</a:t>
            </a:r>
            <a:endParaRPr lang="en-US" b="1" spc="0" dirty="0">
              <a:solidFill>
                <a:prstClr val="black"/>
              </a:solidFill>
              <a:effectLst>
                <a:outerShdw blurRad="50800" dist="38100" dir="2700000" algn="tl" rotWithShape="0">
                  <a:scrgbClr r="0" g="0" b="0">
                    <a:alpha val="43000"/>
                  </a:scrgbClr>
                </a:outerShdw>
              </a:effectLst>
              <a:latin typeface="Abadi MT Condensed Extra Bold"/>
              <a:cs typeface="Abadi MT Condensed Extra Bold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397625"/>
            <a:ext cx="12192000" cy="1039906"/>
          </a:xfrm>
        </p:spPr>
        <p:txBody>
          <a:bodyPr>
            <a:noAutofit/>
          </a:bodyPr>
          <a:lstStyle/>
          <a:p>
            <a:r>
              <a:rPr lang="en-US" sz="3600" dirty="0"/>
              <a:t>Chapter 2. </a:t>
            </a:r>
            <a:r>
              <a:rPr lang="en-US" altLang="en-US" sz="3600" dirty="0"/>
              <a:t>Getting to Know Your Data </a:t>
            </a:r>
          </a:p>
          <a:p>
            <a:r>
              <a:rPr lang="en-US" dirty="0"/>
              <a:t>Qi Li, Computer Science, Univ. Illinois at Urbana-Champaign,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" y="6492879"/>
            <a:ext cx="1312025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>
                <a:solidFill>
                  <a:srgbClr val="000000"/>
                </a:solidFill>
              </a:rPr>
              <a:pPr/>
              <a:t>1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258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Attribute Types 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9583" y="1152525"/>
            <a:ext cx="10907567" cy="5562600"/>
          </a:xfrm>
        </p:spPr>
        <p:txBody>
          <a:bodyPr/>
          <a:lstStyle/>
          <a:p>
            <a:pPr marL="292100" indent="-292100">
              <a:lnSpc>
                <a:spcPct val="90000"/>
              </a:lnSpc>
            </a:pPr>
            <a:r>
              <a:rPr lang="en-US" altLang="en-US" sz="2400" b="1" dirty="0"/>
              <a:t>Nominal:</a:t>
            </a:r>
            <a:r>
              <a:rPr lang="en-US" altLang="en-US" sz="2400" dirty="0"/>
              <a:t> categories, states, or “names of things”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i="1" dirty="0" err="1"/>
              <a:t>Hair_color</a:t>
            </a:r>
            <a:r>
              <a:rPr lang="en-US" altLang="en-US" sz="2400" i="1" dirty="0"/>
              <a:t> = </a:t>
            </a:r>
            <a:r>
              <a:rPr lang="en-US" altLang="en-US" sz="2400" dirty="0"/>
              <a:t>{</a:t>
            </a:r>
            <a:r>
              <a:rPr lang="en-US" altLang="en-US" sz="2400" i="1" dirty="0"/>
              <a:t>auburn, black, blond, brown, grey, red, white</a:t>
            </a:r>
            <a:r>
              <a:rPr lang="en-US" altLang="en-US" sz="2400" dirty="0"/>
              <a:t>}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dirty="0"/>
              <a:t>marital status, occupation, ID numbers, zip codes</a:t>
            </a:r>
          </a:p>
          <a:p>
            <a:pPr marL="292100" indent="-292100">
              <a:lnSpc>
                <a:spcPct val="90000"/>
              </a:lnSpc>
            </a:pPr>
            <a:r>
              <a:rPr lang="en-US" altLang="en-US" sz="2400" b="1" dirty="0"/>
              <a:t>Binary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dirty="0"/>
              <a:t>Nominal attribute with only 2 states (0 and 1)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u="sng" dirty="0"/>
              <a:t>Symmetric binary</a:t>
            </a:r>
            <a:r>
              <a:rPr lang="en-US" altLang="en-US" sz="2400" dirty="0"/>
              <a:t>: both outcomes equally important</a:t>
            </a:r>
          </a:p>
          <a:p>
            <a:pPr marL="1257300" lvl="2" indent="-393700">
              <a:lnSpc>
                <a:spcPct val="90000"/>
              </a:lnSpc>
            </a:pPr>
            <a:r>
              <a:rPr lang="en-US" altLang="en-US" sz="2400" dirty="0"/>
              <a:t>e.g., gender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u="sng" dirty="0"/>
              <a:t>Asymmetric binary</a:t>
            </a:r>
            <a:r>
              <a:rPr lang="en-US" altLang="en-US" sz="2400" dirty="0"/>
              <a:t>: outcomes not equally important.  </a:t>
            </a:r>
          </a:p>
          <a:p>
            <a:pPr marL="1257300" lvl="2" indent="-393700">
              <a:lnSpc>
                <a:spcPct val="90000"/>
              </a:lnSpc>
            </a:pPr>
            <a:r>
              <a:rPr lang="en-US" altLang="en-US" sz="2400" dirty="0"/>
              <a:t>e.g., medical test (positive vs. negative)</a:t>
            </a:r>
          </a:p>
          <a:p>
            <a:pPr marL="1257300" lvl="2" indent="-393700">
              <a:lnSpc>
                <a:spcPct val="90000"/>
              </a:lnSpc>
            </a:pPr>
            <a:r>
              <a:rPr lang="en-US" altLang="en-US" sz="2400" dirty="0"/>
              <a:t>Convention: assign 1 to most important outcome (e.g., HIV positive)</a:t>
            </a:r>
          </a:p>
          <a:p>
            <a:pPr marL="292100" indent="-292100">
              <a:lnSpc>
                <a:spcPct val="90000"/>
              </a:lnSpc>
            </a:pPr>
            <a:r>
              <a:rPr lang="en-US" altLang="en-US" sz="2400" b="1" dirty="0"/>
              <a:t>Ordinal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dirty="0"/>
              <a:t>Values have a meaningful order (ranking) but magnitude between successive values is not known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i="1" dirty="0"/>
              <a:t>Size = </a:t>
            </a:r>
            <a:r>
              <a:rPr lang="en-US" altLang="en-US" sz="2400" dirty="0"/>
              <a:t>{</a:t>
            </a:r>
            <a:r>
              <a:rPr lang="en-US" altLang="en-US" sz="2400" i="1" dirty="0"/>
              <a:t>small, medium, large</a:t>
            </a:r>
            <a:r>
              <a:rPr lang="en-US" altLang="en-US" sz="2400" dirty="0"/>
              <a:t>}</a:t>
            </a:r>
            <a:r>
              <a:rPr lang="en-US" altLang="en-US" sz="2400" i="1" dirty="0"/>
              <a:t>,</a:t>
            </a:r>
            <a:r>
              <a:rPr lang="en-US" altLang="en-US" sz="2400" dirty="0"/>
              <a:t> grades, army rankings</a:t>
            </a:r>
          </a:p>
        </p:txBody>
      </p:sp>
    </p:spTree>
    <p:extLst>
      <p:ext uri="{BB962C8B-B14F-4D97-AF65-F5344CB8AC3E}">
        <p14:creationId xmlns:p14="http://schemas.microsoft.com/office/powerpoint/2010/main" val="1279991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Numeric Attribute Types 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2903" y="1142999"/>
            <a:ext cx="10923297" cy="5591175"/>
          </a:xfrm>
        </p:spPr>
        <p:txBody>
          <a:bodyPr/>
          <a:lstStyle/>
          <a:p>
            <a:pPr marL="292100" indent="-292100">
              <a:spcAft>
                <a:spcPts val="600"/>
              </a:spcAft>
            </a:pPr>
            <a:r>
              <a:rPr lang="en-US" altLang="en-US" sz="2400" dirty="0"/>
              <a:t>Quantity (integer or real-valued)</a:t>
            </a:r>
          </a:p>
          <a:p>
            <a:pPr marL="292100" indent="-292100">
              <a:spcAft>
                <a:spcPts val="600"/>
              </a:spcAft>
            </a:pPr>
            <a:r>
              <a:rPr lang="en-US" altLang="en-US" sz="2400" b="1" dirty="0"/>
              <a:t>Interval</a:t>
            </a:r>
          </a:p>
          <a:p>
            <a:pPr marL="1257300" lvl="2" indent="-393700">
              <a:spcAft>
                <a:spcPts val="600"/>
              </a:spcAft>
            </a:pPr>
            <a:r>
              <a:rPr lang="en-US" altLang="en-US" sz="2400" dirty="0"/>
              <a:t>Measured on a scale of </a:t>
            </a:r>
            <a:r>
              <a:rPr lang="en-US" altLang="en-US" sz="2400" b="1" dirty="0"/>
              <a:t>equal-sized units</a:t>
            </a:r>
          </a:p>
          <a:p>
            <a:pPr marL="1257300" lvl="2" indent="-393700">
              <a:spcAft>
                <a:spcPts val="600"/>
              </a:spcAft>
            </a:pPr>
            <a:r>
              <a:rPr lang="en-US" altLang="en-US" sz="2400" dirty="0"/>
              <a:t>Values have order</a:t>
            </a:r>
          </a:p>
          <a:p>
            <a:pPr marL="1714500" lvl="3" indent="-393700">
              <a:spcAft>
                <a:spcPts val="600"/>
              </a:spcAft>
            </a:pPr>
            <a:r>
              <a:rPr lang="en-US" altLang="en-US" sz="2400" dirty="0"/>
              <a:t>E.g., </a:t>
            </a:r>
            <a:r>
              <a:rPr lang="en-US" altLang="en-US" sz="2400" i="1" dirty="0"/>
              <a:t>temperature in </a:t>
            </a:r>
            <a:r>
              <a:rPr lang="en-US" altLang="en-US" sz="2400" i="1" dirty="0" err="1"/>
              <a:t>C</a:t>
            </a:r>
            <a:r>
              <a:rPr lang="en-US" altLang="en-US" sz="2400" i="1" dirty="0" err="1">
                <a:cs typeface="Tahoma" panose="020B0604030504040204" pitchFamily="34" charset="0"/>
              </a:rPr>
              <a:t>˚</a:t>
            </a:r>
            <a:r>
              <a:rPr lang="en-US" altLang="en-US" sz="2400" i="1" dirty="0" err="1"/>
              <a:t>or</a:t>
            </a:r>
            <a:r>
              <a:rPr lang="en-US" altLang="en-US" sz="2400" i="1" dirty="0"/>
              <a:t> F</a:t>
            </a:r>
            <a:r>
              <a:rPr lang="en-US" altLang="en-US" sz="2400" i="1" dirty="0">
                <a:cs typeface="Tahoma" panose="020B0604030504040204" pitchFamily="34" charset="0"/>
              </a:rPr>
              <a:t>˚</a:t>
            </a:r>
            <a:r>
              <a:rPr lang="en-US" altLang="en-US" sz="2400" i="1" dirty="0"/>
              <a:t>, calendar dates</a:t>
            </a:r>
          </a:p>
          <a:p>
            <a:pPr marL="1257300" lvl="2" indent="-393700">
              <a:spcAft>
                <a:spcPts val="600"/>
              </a:spcAft>
            </a:pPr>
            <a:r>
              <a:rPr lang="en-US" altLang="en-US" sz="2400" dirty="0"/>
              <a:t>No true zero-point</a:t>
            </a:r>
          </a:p>
          <a:p>
            <a:pPr marL="292100" indent="-292100">
              <a:spcAft>
                <a:spcPts val="600"/>
              </a:spcAft>
            </a:pPr>
            <a:r>
              <a:rPr lang="en-US" altLang="en-US" sz="2400" b="1" dirty="0"/>
              <a:t>Ratio</a:t>
            </a:r>
          </a:p>
          <a:p>
            <a:pPr marL="1257300" lvl="2" indent="-393700">
              <a:spcAft>
                <a:spcPts val="600"/>
              </a:spcAft>
            </a:pPr>
            <a:r>
              <a:rPr lang="en-US" altLang="en-US" sz="2400" dirty="0"/>
              <a:t>Inherent </a:t>
            </a:r>
            <a:r>
              <a:rPr lang="en-US" altLang="en-US" sz="2400" b="1" dirty="0"/>
              <a:t>zero-point</a:t>
            </a:r>
          </a:p>
          <a:p>
            <a:pPr marL="1257300" lvl="2" indent="-393700">
              <a:spcAft>
                <a:spcPts val="600"/>
              </a:spcAft>
            </a:pPr>
            <a:r>
              <a:rPr lang="en-US" altLang="en-US" sz="2400" dirty="0"/>
              <a:t>We can speak of values as being an order of magnitude larger than the unit of measurement (10 K</a:t>
            </a:r>
            <a:r>
              <a:rPr lang="en-US" altLang="en-US" sz="2400" dirty="0">
                <a:cs typeface="Tahoma" panose="020B0604030504040204" pitchFamily="34" charset="0"/>
              </a:rPr>
              <a:t>˚</a:t>
            </a:r>
            <a:r>
              <a:rPr lang="en-US" altLang="en-US" sz="2400" dirty="0"/>
              <a:t> is twice as high as 5 K</a:t>
            </a:r>
            <a:r>
              <a:rPr lang="en-US" altLang="en-US" sz="2400" dirty="0">
                <a:cs typeface="Tahoma" panose="020B0604030504040204" pitchFamily="34" charset="0"/>
              </a:rPr>
              <a:t>˚</a:t>
            </a:r>
            <a:r>
              <a:rPr lang="en-US" altLang="en-US" sz="2400" dirty="0"/>
              <a:t>).</a:t>
            </a:r>
          </a:p>
          <a:p>
            <a:pPr marL="1714500" lvl="3" indent="-393700">
              <a:spcAft>
                <a:spcPts val="600"/>
              </a:spcAft>
            </a:pPr>
            <a:r>
              <a:rPr lang="en-US" altLang="en-US" sz="2400" dirty="0"/>
              <a:t>e.g., </a:t>
            </a:r>
            <a:r>
              <a:rPr lang="en-US" altLang="en-US" sz="2400" i="1" dirty="0"/>
              <a:t>temperature in Kelvin, length, counts, monetary quantities</a:t>
            </a:r>
          </a:p>
        </p:txBody>
      </p:sp>
    </p:spTree>
    <p:extLst>
      <p:ext uri="{BB962C8B-B14F-4D97-AF65-F5344CB8AC3E}">
        <p14:creationId xmlns:p14="http://schemas.microsoft.com/office/powerpoint/2010/main" val="227808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Discrete vs. Continuous Attributes 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5753" y="1171575"/>
            <a:ext cx="11094747" cy="5524500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b="1" dirty="0"/>
              <a:t>Discrete</a:t>
            </a:r>
            <a:r>
              <a:rPr lang="en-US" altLang="en-US" sz="2400" dirty="0"/>
              <a:t> </a:t>
            </a:r>
            <a:r>
              <a:rPr lang="en-US" altLang="en-US" sz="2400" b="1" dirty="0"/>
              <a:t>Attribute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Has only a finite or countably infinite set of values</a:t>
            </a:r>
          </a:p>
          <a:p>
            <a:pPr lvl="2" eaLnBrk="1" hangingPunct="1">
              <a:spcAft>
                <a:spcPts val="600"/>
              </a:spcAft>
            </a:pPr>
            <a:r>
              <a:rPr lang="en-US" altLang="en-US" sz="2400" dirty="0"/>
              <a:t>E.g., zip codes, profession, or the set of words in a collection of documents 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Sometimes, represented as integer variables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Note: Binary attributes are a special case of discrete attributes 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b="1" dirty="0"/>
              <a:t>Continuous</a:t>
            </a:r>
            <a:r>
              <a:rPr lang="en-US" altLang="en-US" sz="2400" dirty="0"/>
              <a:t> </a:t>
            </a:r>
            <a:r>
              <a:rPr lang="en-US" altLang="en-US" sz="2400" b="1" dirty="0"/>
              <a:t>Attribute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Has real numbers as attribute values</a:t>
            </a:r>
          </a:p>
          <a:p>
            <a:pPr lvl="2" eaLnBrk="1" hangingPunct="1">
              <a:spcAft>
                <a:spcPts val="600"/>
              </a:spcAft>
            </a:pPr>
            <a:r>
              <a:rPr lang="en-US" altLang="en-US" sz="2400" dirty="0"/>
              <a:t>E.g., temperature, height, or weight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Practically, real values can only be measured and represented using a finite number of digits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Continuous attributes are typically represented as floating-point variables</a:t>
            </a:r>
          </a:p>
        </p:txBody>
      </p:sp>
    </p:spTree>
    <p:extLst>
      <p:ext uri="{BB962C8B-B14F-4D97-AF65-F5344CB8AC3E}">
        <p14:creationId xmlns:p14="http://schemas.microsoft.com/office/powerpoint/2010/main" val="2012556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228600"/>
            <a:ext cx="11106150" cy="838200"/>
          </a:xfrm>
        </p:spPr>
        <p:txBody>
          <a:bodyPr>
            <a:normAutofit/>
          </a:bodyPr>
          <a:lstStyle/>
          <a:p>
            <a:r>
              <a:rPr lang="en-US" altLang="en-US" dirty="0"/>
              <a:t>Chapter 2.  Getting to Know Your Data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3388" y="1294960"/>
            <a:ext cx="10865223" cy="52578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en-US" sz="3200" dirty="0"/>
              <a:t>Data Objects and Attribute Types</a:t>
            </a:r>
          </a:p>
          <a:p>
            <a:pPr>
              <a:lnSpc>
                <a:spcPct val="200000"/>
              </a:lnSpc>
            </a:pPr>
            <a:r>
              <a:rPr lang="en-US" altLang="en-US" sz="3200" dirty="0"/>
              <a:t>Basic Statistical Descriptions of Data</a:t>
            </a:r>
          </a:p>
          <a:p>
            <a:pPr>
              <a:lnSpc>
                <a:spcPct val="200000"/>
              </a:lnSpc>
            </a:pPr>
            <a:r>
              <a:rPr lang="en-US" altLang="en-US" sz="3200" dirty="0"/>
              <a:t>Data Visualization</a:t>
            </a:r>
          </a:p>
          <a:p>
            <a:pPr>
              <a:lnSpc>
                <a:spcPct val="200000"/>
              </a:lnSpc>
            </a:pPr>
            <a:r>
              <a:rPr lang="en-US" altLang="en-US" sz="3200" dirty="0"/>
              <a:t>Measuring Data Similarity and Dissimilarity</a:t>
            </a:r>
          </a:p>
          <a:p>
            <a:pPr>
              <a:lnSpc>
                <a:spcPct val="200000"/>
              </a:lnSpc>
            </a:pPr>
            <a:r>
              <a:rPr lang="en-US" altLang="en-US" sz="3200" dirty="0"/>
              <a:t>Summary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 rot="9694931">
            <a:off x="7762875" y="2619375"/>
            <a:ext cx="450850" cy="485775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846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304800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en-US"/>
              <a:t>Basic Statistical Descriptions of Data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164557"/>
            <a:ext cx="10928684" cy="848729"/>
          </a:xfrm>
        </p:spPr>
        <p:txBody>
          <a:bodyPr/>
          <a:lstStyle/>
          <a:p>
            <a:pPr eaLnBrk="1" hangingPunct="1">
              <a:buSzPct val="80000"/>
            </a:pPr>
            <a:r>
              <a:rPr lang="en-US" altLang="en-US" sz="2400" u="sng" dirty="0"/>
              <a:t>Motivation</a:t>
            </a:r>
          </a:p>
          <a:p>
            <a:pPr lvl="1" eaLnBrk="1" hangingPunct="1">
              <a:buSzPct val="80000"/>
            </a:pPr>
            <a:r>
              <a:rPr lang="en-US" altLang="en-US" sz="2400" dirty="0"/>
              <a:t>To better understand the data: central tendency, variation and spread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09600" y="2111043"/>
            <a:ext cx="7620000" cy="4085220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u="sng" dirty="0"/>
              <a:t>Data dispersion characteristics</a:t>
            </a:r>
            <a:r>
              <a:rPr lang="en-US" altLang="en-US" sz="2400" dirty="0"/>
              <a:t> </a:t>
            </a:r>
          </a:p>
          <a:p>
            <a:pPr lvl="1"/>
            <a:r>
              <a:rPr lang="en-US" altLang="en-US" sz="2400" dirty="0"/>
              <a:t>Median, max, min, quantiles, outliers, variance, ...</a:t>
            </a:r>
          </a:p>
          <a:p>
            <a:r>
              <a:rPr lang="en-US" altLang="en-US" sz="2400" u="sng" dirty="0"/>
              <a:t>Numerical dimensions</a:t>
            </a:r>
            <a:r>
              <a:rPr lang="en-US" altLang="en-US" sz="2400" dirty="0"/>
              <a:t> correspond to sorted intervals</a:t>
            </a:r>
          </a:p>
          <a:p>
            <a:pPr lvl="1"/>
            <a:r>
              <a:rPr lang="en-US" altLang="en-US" sz="2400" dirty="0"/>
              <a:t>Data dispersion: </a:t>
            </a:r>
          </a:p>
          <a:p>
            <a:pPr lvl="2"/>
            <a:r>
              <a:rPr lang="en-US" altLang="en-US" sz="2400" dirty="0"/>
              <a:t>Analyzed with multiple granularities of precision</a:t>
            </a:r>
          </a:p>
          <a:p>
            <a:pPr lvl="1"/>
            <a:r>
              <a:rPr lang="en-US" altLang="en-US" sz="2400" dirty="0"/>
              <a:t>Boxplot or quantile analysis on sorted intervals</a:t>
            </a:r>
          </a:p>
          <a:p>
            <a:r>
              <a:rPr lang="en-US" altLang="en-US" sz="2400" u="sng" dirty="0"/>
              <a:t>Dispersion analysis on computed measures</a:t>
            </a:r>
            <a:endParaRPr lang="en-US" altLang="en-US" sz="2400" dirty="0"/>
          </a:p>
          <a:p>
            <a:pPr lvl="1"/>
            <a:r>
              <a:rPr lang="en-US" altLang="en-US" sz="2400" dirty="0"/>
              <a:t>Folding measures into numerical dimensions</a:t>
            </a:r>
          </a:p>
          <a:p>
            <a:pPr lvl="1"/>
            <a:r>
              <a:rPr lang="en-US" altLang="en-US" sz="2400" dirty="0"/>
              <a:t>Boxplot or quantile analysis on the transformed cube</a:t>
            </a:r>
            <a:endParaRPr lang="en-US" altLang="en-US" sz="2000" dirty="0"/>
          </a:p>
        </p:txBody>
      </p:sp>
      <p:pic>
        <p:nvPicPr>
          <p:cNvPr id="38916" name="Picture 4" descr="https://upload.wikimedia.org/wikipedia/commons/thumb/7/74/Normal_Distribution_PDF.svg/2000px-Normal_Distribution_PDF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084" y="2478504"/>
            <a:ext cx="4423322" cy="282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056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Measuring the Central Tendency:  (1) Mean</a:t>
            </a:r>
            <a:endParaRPr lang="en-US" altLang="en-US" sz="4000" dirty="0"/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1975" y="1143000"/>
            <a:ext cx="10531141" cy="5029200"/>
          </a:xfrm>
        </p:spPr>
        <p:txBody>
          <a:bodyPr/>
          <a:lstStyle/>
          <a:p>
            <a:pPr eaLnBrk="1" hangingPunct="1">
              <a:spcBef>
                <a:spcPts val="400"/>
              </a:spcBef>
              <a:buSzPct val="80000"/>
            </a:pPr>
            <a:r>
              <a:rPr lang="en-US" altLang="en-US" u="sng" dirty="0">
                <a:latin typeface="Calibri" panose="020F0502020204030204" pitchFamily="34" charset="0"/>
              </a:rPr>
              <a:t>Mean (algebraic measure) (sample vs. population):</a:t>
            </a:r>
          </a:p>
          <a:p>
            <a:pPr lvl="1" eaLnBrk="1" hangingPunct="1">
              <a:spcBef>
                <a:spcPts val="400"/>
              </a:spcBef>
              <a:buSzPct val="80000"/>
              <a:buFont typeface="Wingdings" panose="05000000000000000000" pitchFamily="2" charset="2"/>
              <a:buNone/>
            </a:pPr>
            <a:r>
              <a:rPr lang="en-US" altLang="en-US" dirty="0">
                <a:latin typeface="Calibri" panose="020F0502020204030204" pitchFamily="34" charset="0"/>
              </a:rPr>
              <a:t>Note: </a:t>
            </a:r>
            <a:r>
              <a:rPr lang="en-US" altLang="en-US" i="1" dirty="0">
                <a:latin typeface="Calibri" panose="020F0502020204030204" pitchFamily="34" charset="0"/>
              </a:rPr>
              <a:t>n</a:t>
            </a:r>
            <a:r>
              <a:rPr lang="en-US" altLang="en-US" dirty="0">
                <a:latin typeface="Calibri" panose="020F0502020204030204" pitchFamily="34" charset="0"/>
              </a:rPr>
              <a:t> is sample size and </a:t>
            </a:r>
            <a:r>
              <a:rPr lang="en-US" altLang="en-US" i="1" dirty="0">
                <a:latin typeface="Calibri" panose="020F0502020204030204" pitchFamily="34" charset="0"/>
              </a:rPr>
              <a:t>N</a:t>
            </a:r>
            <a:r>
              <a:rPr lang="en-US" altLang="en-US" dirty="0">
                <a:latin typeface="Calibri" panose="020F0502020204030204" pitchFamily="34" charset="0"/>
              </a:rPr>
              <a:t> is population size. </a:t>
            </a:r>
          </a:p>
          <a:p>
            <a:pPr marL="200021" lvl="1" indent="0" eaLnBrk="1" hangingPunct="1">
              <a:spcBef>
                <a:spcPts val="400"/>
              </a:spcBef>
              <a:buSzPct val="80000"/>
              <a:buNone/>
            </a:pPr>
            <a:endParaRPr lang="en-US" altLang="en-US" dirty="0">
              <a:latin typeface="Calibri" panose="020F0502020204030204" pitchFamily="34" charset="0"/>
            </a:endParaRPr>
          </a:p>
          <a:p>
            <a:pPr marL="200021" lvl="1" indent="0" eaLnBrk="1" hangingPunct="1">
              <a:spcBef>
                <a:spcPts val="400"/>
              </a:spcBef>
              <a:buSzPct val="80000"/>
              <a:buNone/>
            </a:pPr>
            <a:endParaRPr lang="en-US" altLang="en-US" dirty="0">
              <a:latin typeface="Calibri" panose="020F0502020204030204" pitchFamily="34" charset="0"/>
            </a:endParaRPr>
          </a:p>
          <a:p>
            <a:pPr>
              <a:spcBef>
                <a:spcPts val="400"/>
              </a:spcBef>
            </a:pPr>
            <a:endParaRPr lang="en-US" altLang="en-US" dirty="0">
              <a:latin typeface="Calibri" panose="020F0502020204030204" pitchFamily="34" charset="0"/>
            </a:endParaRPr>
          </a:p>
          <a:p>
            <a:pPr>
              <a:spcBef>
                <a:spcPts val="400"/>
              </a:spcBef>
            </a:pPr>
            <a:endParaRPr lang="en-US" altLang="en-US" dirty="0">
              <a:latin typeface="Calibri" panose="020F0502020204030204" pitchFamily="34" charset="0"/>
            </a:endParaRPr>
          </a:p>
          <a:p>
            <a:pPr>
              <a:spcBef>
                <a:spcPts val="400"/>
              </a:spcBef>
            </a:pPr>
            <a:r>
              <a:rPr lang="en-US" altLang="en-US" dirty="0">
                <a:latin typeface="Calibri" panose="020F0502020204030204" pitchFamily="34" charset="0"/>
              </a:rPr>
              <a:t>Weighted arithmetic mean:</a:t>
            </a:r>
          </a:p>
          <a:p>
            <a:pPr>
              <a:spcBef>
                <a:spcPts val="400"/>
              </a:spcBef>
            </a:pPr>
            <a:endParaRPr lang="en-US" altLang="en-US" dirty="0">
              <a:latin typeface="Calibri" panose="020F0502020204030204" pitchFamily="34" charset="0"/>
            </a:endParaRPr>
          </a:p>
          <a:p>
            <a:pPr>
              <a:spcBef>
                <a:spcPts val="400"/>
              </a:spcBef>
            </a:pPr>
            <a:endParaRPr lang="en-US" altLang="en-US" dirty="0">
              <a:latin typeface="Calibri" panose="020F0502020204030204" pitchFamily="34" charset="0"/>
            </a:endParaRPr>
          </a:p>
          <a:p>
            <a:pPr marL="0" indent="0">
              <a:spcBef>
                <a:spcPts val="400"/>
              </a:spcBef>
              <a:buNone/>
            </a:pPr>
            <a:endParaRPr lang="en-US" altLang="en-US" dirty="0">
              <a:latin typeface="Calibri" panose="020F0502020204030204" pitchFamily="34" charset="0"/>
            </a:endParaRPr>
          </a:p>
          <a:p>
            <a:pPr>
              <a:spcBef>
                <a:spcPts val="400"/>
              </a:spcBef>
            </a:pPr>
            <a:r>
              <a:rPr lang="en-US" altLang="en-US" dirty="0">
                <a:latin typeface="Calibri" panose="020F0502020204030204" pitchFamily="34" charset="0"/>
              </a:rPr>
              <a:t>Trimmed mean: </a:t>
            </a:r>
          </a:p>
          <a:p>
            <a:pPr lvl="1">
              <a:spcBef>
                <a:spcPts val="400"/>
              </a:spcBef>
            </a:pPr>
            <a:r>
              <a:rPr lang="en-US" altLang="en-US" dirty="0">
                <a:latin typeface="Calibri" panose="020F0502020204030204" pitchFamily="34" charset="0"/>
              </a:rPr>
              <a:t>Chopping extreme values (e.g., Olympics gymnastics score computation)</a:t>
            </a:r>
          </a:p>
        </p:txBody>
      </p:sp>
      <p:graphicFrame>
        <p:nvGraphicFramePr>
          <p:cNvPr id="1843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1165284"/>
              </p:ext>
            </p:extLst>
          </p:nvPr>
        </p:nvGraphicFramePr>
        <p:xfrm>
          <a:off x="2794566" y="2210251"/>
          <a:ext cx="2231802" cy="1077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04" name="Microsoft Equation 3.0" r:id="rId4" imgW="710891" imgH="431613" progId="Equation.3">
                  <p:embed/>
                </p:oleObj>
              </mc:Choice>
              <mc:Fallback>
                <p:oleObj name="Microsoft Equation 3.0" r:id="rId4" imgW="710891" imgH="4316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4566" y="2210251"/>
                        <a:ext cx="2231802" cy="10774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7813006"/>
              </p:ext>
            </p:extLst>
          </p:nvPr>
        </p:nvGraphicFramePr>
        <p:xfrm>
          <a:off x="4788568" y="3406938"/>
          <a:ext cx="2292913" cy="2074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05" name="Equation" r:id="rId6" imgW="749300" imgH="838200" progId="Equation.3">
                  <p:embed/>
                </p:oleObj>
              </mc:Choice>
              <mc:Fallback>
                <p:oleObj name="Equation" r:id="rId6" imgW="749300" imgH="838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8568" y="3406938"/>
                        <a:ext cx="2292913" cy="20745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1" name="Object 8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22271287"/>
              </p:ext>
            </p:extLst>
          </p:nvPr>
        </p:nvGraphicFramePr>
        <p:xfrm>
          <a:off x="6112539" y="2210251"/>
          <a:ext cx="1654679" cy="1196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06" name="Equation" r:id="rId8" imgW="596900" imgH="431800" progId="Equation.3">
                  <p:embed/>
                </p:oleObj>
              </mc:Choice>
              <mc:Fallback>
                <p:oleObj name="Equation" r:id="rId8" imgW="5969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2539" y="2210251"/>
                        <a:ext cx="1654679" cy="1196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own Arrow 1"/>
          <p:cNvSpPr/>
          <p:nvPr/>
        </p:nvSpPr>
        <p:spPr>
          <a:xfrm rot="17220723">
            <a:off x="2746279" y="1801512"/>
            <a:ext cx="349754" cy="827719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6483461">
            <a:off x="3991877" y="3979935"/>
            <a:ext cx="349754" cy="827719"/>
          </a:xfrm>
          <a:prstGeom prst="downArrow">
            <a:avLst/>
          </a:prstGeom>
          <a:solidFill>
            <a:srgbClr val="FFC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16914701">
            <a:off x="5502384" y="1769736"/>
            <a:ext cx="349754" cy="827719"/>
          </a:xfrm>
          <a:prstGeom prst="downArrow">
            <a:avLst/>
          </a:prstGeom>
          <a:solidFill>
            <a:srgbClr val="00B0F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135451"/>
      </p:ext>
    </p:extLst>
  </p:cSld>
  <p:clrMapOvr>
    <a:masterClrMapping/>
  </p:clrMapOvr>
  <p:transition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Measuring the Central Tendency: (2) Median</a:t>
            </a:r>
            <a:endParaRPr lang="en-US" altLang="en-US" sz="4000" dirty="0"/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53911" y="1212431"/>
            <a:ext cx="11333289" cy="1880813"/>
          </a:xfrm>
        </p:spPr>
        <p:txBody>
          <a:bodyPr/>
          <a:lstStyle/>
          <a:p>
            <a:pPr eaLnBrk="1" hangingPunct="1">
              <a:spcBef>
                <a:spcPts val="400"/>
              </a:spcBef>
              <a:buSzPct val="80000"/>
            </a:pPr>
            <a:r>
              <a:rPr lang="en-US" altLang="en-US" u="sng" dirty="0">
                <a:latin typeface="Calibri" panose="020F0502020204030204" pitchFamily="34" charset="0"/>
              </a:rPr>
              <a:t>Median</a:t>
            </a:r>
            <a:r>
              <a:rPr lang="en-US" altLang="en-US" dirty="0">
                <a:latin typeface="Calibri" panose="020F0502020204030204" pitchFamily="34" charset="0"/>
              </a:rPr>
              <a:t>: </a:t>
            </a:r>
          </a:p>
          <a:p>
            <a:pPr lvl="1">
              <a:spcBef>
                <a:spcPts val="400"/>
              </a:spcBef>
            </a:pPr>
            <a:r>
              <a:rPr lang="en-US" altLang="en-US" dirty="0">
                <a:latin typeface="Calibri" panose="020F0502020204030204" pitchFamily="34" charset="0"/>
              </a:rPr>
              <a:t>Middle value if odd number of values, or average of the middle two values otherwise</a:t>
            </a:r>
          </a:p>
          <a:p>
            <a:pPr>
              <a:spcBef>
                <a:spcPts val="400"/>
              </a:spcBef>
            </a:pPr>
            <a:r>
              <a:rPr lang="en-US" altLang="en-US" dirty="0">
                <a:latin typeface="Calibri" panose="020F0502020204030204" pitchFamily="34" charset="0"/>
              </a:rPr>
              <a:t>Estimated by interpolation (for </a:t>
            </a:r>
            <a:r>
              <a:rPr lang="en-US" altLang="en-US" i="1" dirty="0">
                <a:solidFill>
                  <a:srgbClr val="FF0000"/>
                </a:solidFill>
                <a:latin typeface="Calibri" panose="020F0502020204030204" pitchFamily="34" charset="0"/>
              </a:rPr>
              <a:t>grouped data</a:t>
            </a:r>
            <a:r>
              <a:rPr lang="en-US" altLang="en-US" dirty="0">
                <a:latin typeface="Calibri" panose="020F0502020204030204" pitchFamily="34" charset="0"/>
              </a:rPr>
              <a:t>):</a:t>
            </a:r>
          </a:p>
          <a:p>
            <a:pPr eaLnBrk="1" hangingPunct="1">
              <a:spcBef>
                <a:spcPts val="400"/>
              </a:spcBef>
              <a:buSzPct val="80000"/>
            </a:pPr>
            <a:endParaRPr lang="en-US" altLang="en-US" u="sng" dirty="0">
              <a:latin typeface="Calibri" panose="020F0502020204030204" pitchFamily="34" charset="0"/>
            </a:endParaRPr>
          </a:p>
          <a:p>
            <a:pPr eaLnBrk="1" hangingPunct="1">
              <a:spcBef>
                <a:spcPts val="400"/>
              </a:spcBef>
              <a:buSzPct val="80000"/>
            </a:pPr>
            <a:endParaRPr lang="en-US" altLang="en-US" dirty="0"/>
          </a:p>
        </p:txBody>
      </p:sp>
      <p:graphicFrame>
        <p:nvGraphicFramePr>
          <p:cNvPr id="1843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5612923"/>
              </p:ext>
            </p:extLst>
          </p:nvPr>
        </p:nvGraphicFramePr>
        <p:xfrm>
          <a:off x="1979766" y="5440174"/>
          <a:ext cx="5917905" cy="1164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5" name="Equation" r:id="rId4" imgW="2387600" imgH="469900" progId="Equation.3">
                  <p:embed/>
                </p:oleObj>
              </mc:Choice>
              <mc:Fallback>
                <p:oleObj name="Equation" r:id="rId4" imgW="23876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66" y="5440174"/>
                        <a:ext cx="5917905" cy="11641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442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501" y="2490933"/>
            <a:ext cx="2541054" cy="2272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63387" y="4957482"/>
            <a:ext cx="1837765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Approximate median</a:t>
            </a:r>
          </a:p>
        </p:txBody>
      </p:sp>
      <p:sp>
        <p:nvSpPr>
          <p:cNvPr id="3" name="Curved Right Arrow 2"/>
          <p:cNvSpPr/>
          <p:nvPr/>
        </p:nvSpPr>
        <p:spPr>
          <a:xfrm rot="19277405">
            <a:off x="1366863" y="5742471"/>
            <a:ext cx="430813" cy="733667"/>
          </a:xfrm>
          <a:prstGeom prst="curv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74759" y="6478100"/>
            <a:ext cx="1837765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Low interval limit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96717" y="5405682"/>
            <a:ext cx="2344506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Interval width (L</a:t>
            </a:r>
            <a:r>
              <a:rPr lang="en-US" sz="1800" baseline="-25000" dirty="0"/>
              <a:t>2</a:t>
            </a:r>
            <a:r>
              <a:rPr lang="en-US" sz="1800" dirty="0"/>
              <a:t> – L</a:t>
            </a:r>
            <a:r>
              <a:rPr lang="en-US" sz="1800" baseline="-25000" dirty="0"/>
              <a:t>1</a:t>
            </a:r>
            <a:r>
              <a:rPr lang="en-US" sz="1800" dirty="0"/>
              <a:t>)</a:t>
            </a:r>
          </a:p>
        </p:txBody>
      </p:sp>
      <p:sp>
        <p:nvSpPr>
          <p:cNvPr id="5" name="Right Arrow 4"/>
          <p:cNvSpPr/>
          <p:nvPr/>
        </p:nvSpPr>
        <p:spPr>
          <a:xfrm rot="7632380">
            <a:off x="7962272" y="5744057"/>
            <a:ext cx="233082" cy="27790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355939" y="4857107"/>
            <a:ext cx="3378522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Sum before the median interval</a:t>
            </a:r>
          </a:p>
        </p:txBody>
      </p:sp>
      <p:sp>
        <p:nvSpPr>
          <p:cNvPr id="14" name="Right Arrow 13"/>
          <p:cNvSpPr/>
          <p:nvPr/>
        </p:nvSpPr>
        <p:spPr>
          <a:xfrm rot="5400000">
            <a:off x="5928659" y="5236532"/>
            <a:ext cx="233082" cy="27790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16200000">
            <a:off x="3577100" y="6258809"/>
            <a:ext cx="233082" cy="27790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924239"/>
      </p:ext>
    </p:extLst>
  </p:cSld>
  <p:clrMapOvr>
    <a:masterClrMapping/>
  </p:clrMapOvr>
  <p:transition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Measuring the Central Tendency: (3) Mode</a:t>
            </a:r>
            <a:endParaRPr lang="en-US" altLang="en-US" sz="4000" dirty="0"/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1974" y="1142999"/>
            <a:ext cx="7058025" cy="4361329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altLang="en-US" dirty="0">
                <a:latin typeface="Calibri" panose="020F0502020204030204" pitchFamily="34" charset="0"/>
              </a:rPr>
              <a:t>Mode: Value that occurs most frequently in the data</a:t>
            </a:r>
          </a:p>
          <a:p>
            <a:pPr>
              <a:spcBef>
                <a:spcPts val="400"/>
              </a:spcBef>
            </a:pPr>
            <a:endParaRPr lang="en-US" altLang="en-US" dirty="0">
              <a:latin typeface="Calibri" panose="020F0502020204030204" pitchFamily="34" charset="0"/>
            </a:endParaRPr>
          </a:p>
          <a:p>
            <a:pPr>
              <a:spcBef>
                <a:spcPts val="400"/>
              </a:spcBef>
            </a:pPr>
            <a:r>
              <a:rPr lang="en-US" altLang="en-US" dirty="0">
                <a:latin typeface="Calibri" panose="020F0502020204030204" pitchFamily="34" charset="0"/>
              </a:rPr>
              <a:t>Unimodal</a:t>
            </a:r>
          </a:p>
          <a:p>
            <a:pPr lvl="1">
              <a:spcBef>
                <a:spcPts val="400"/>
              </a:spcBef>
            </a:pPr>
            <a:r>
              <a:rPr lang="en-US" altLang="en-US" dirty="0">
                <a:latin typeface="Calibri" panose="020F0502020204030204" pitchFamily="34" charset="0"/>
              </a:rPr>
              <a:t>Empirical formula:</a:t>
            </a:r>
          </a:p>
          <a:p>
            <a:pPr>
              <a:spcBef>
                <a:spcPts val="400"/>
              </a:spcBef>
            </a:pPr>
            <a:endParaRPr lang="en-US" altLang="en-US" dirty="0">
              <a:latin typeface="Calibri" panose="020F0502020204030204" pitchFamily="34" charset="0"/>
            </a:endParaRPr>
          </a:p>
          <a:p>
            <a:pPr>
              <a:spcBef>
                <a:spcPts val="400"/>
              </a:spcBef>
            </a:pPr>
            <a:endParaRPr lang="en-US" altLang="en-US" dirty="0">
              <a:latin typeface="Calibri" panose="020F0502020204030204" pitchFamily="34" charset="0"/>
            </a:endParaRPr>
          </a:p>
          <a:p>
            <a:pPr>
              <a:spcBef>
                <a:spcPts val="400"/>
              </a:spcBef>
            </a:pPr>
            <a:r>
              <a:rPr lang="en-US" altLang="en-US" dirty="0">
                <a:latin typeface="Calibri" panose="020F0502020204030204" pitchFamily="34" charset="0"/>
              </a:rPr>
              <a:t>Multi-modal</a:t>
            </a:r>
          </a:p>
          <a:p>
            <a:pPr lvl="1">
              <a:spcBef>
                <a:spcPts val="400"/>
              </a:spcBef>
            </a:pPr>
            <a:r>
              <a:rPr lang="en-US" altLang="en-US" dirty="0">
                <a:latin typeface="Calibri" panose="020F0502020204030204" pitchFamily="34" charset="0"/>
              </a:rPr>
              <a:t>Bimodal</a:t>
            </a:r>
          </a:p>
          <a:p>
            <a:pPr lvl="1">
              <a:spcBef>
                <a:spcPts val="400"/>
              </a:spcBef>
            </a:pPr>
            <a:endParaRPr lang="en-US" altLang="en-US" dirty="0">
              <a:latin typeface="Calibri" panose="020F0502020204030204" pitchFamily="34" charset="0"/>
            </a:endParaRPr>
          </a:p>
          <a:p>
            <a:pPr lvl="1">
              <a:spcBef>
                <a:spcPts val="400"/>
              </a:spcBef>
            </a:pPr>
            <a:r>
              <a:rPr lang="en-US" altLang="en-US" dirty="0" err="1">
                <a:latin typeface="Calibri" panose="020F0502020204030204" pitchFamily="34" charset="0"/>
              </a:rPr>
              <a:t>Trimodal</a:t>
            </a:r>
            <a:endParaRPr lang="en-US" altLang="en-US" dirty="0">
              <a:latin typeface="Calibri" panose="020F0502020204030204" pitchFamily="34" charset="0"/>
            </a:endParaRPr>
          </a:p>
        </p:txBody>
      </p:sp>
      <p:graphicFrame>
        <p:nvGraphicFramePr>
          <p:cNvPr id="18440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3483247"/>
              </p:ext>
            </p:extLst>
          </p:nvPr>
        </p:nvGraphicFramePr>
        <p:xfrm>
          <a:off x="1875423" y="2869740"/>
          <a:ext cx="4449763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88" name="Equation" r:id="rId4" imgW="2197100" imgH="203200" progId="Equation.3">
                  <p:embed/>
                </p:oleObj>
              </mc:Choice>
              <mc:Fallback>
                <p:oleObj name="Equation" r:id="rId4" imgW="2197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5423" y="2869740"/>
                        <a:ext cx="4449763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012" name="Picture 4" descr="https://ned.ipac.caltech.edu/level5/March02/Silverman/Figures/figure2_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182" y="4191098"/>
            <a:ext cx="3523997" cy="18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6" name="Picture 8" descr="http://www.netenrich.com/wp-content/uploads/bimodal-it-pressures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244" y="4259172"/>
            <a:ext cx="2693144" cy="151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1" name="Picture 13" descr="http://www.ndt.net/article/v11n04/benoit/fig4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9573" y="4028969"/>
            <a:ext cx="3124579" cy="218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3" name="Picture 15" descr="http://www.statisticshowto.com/wp-content/uploads/2013/09/right-skewed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095" y="2080019"/>
            <a:ext cx="4468955" cy="182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049245"/>
      </p:ext>
    </p:extLst>
  </p:cSld>
  <p:clrMapOvr>
    <a:masterClrMapping/>
  </p:clrMapOvr>
  <p:transition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" descr="rightskewed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62700" y="2932115"/>
            <a:ext cx="4800600" cy="4048125"/>
          </a:xfrm>
          <a:noFill/>
        </p:spPr>
      </p:pic>
      <p:pic>
        <p:nvPicPr>
          <p:cNvPr id="19465" name="Picture 10" descr="ha02skew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101604"/>
            <a:ext cx="3810000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8" name="Date Placeholder 5"/>
          <p:cNvSpPr>
            <a:spLocks noGrp="1"/>
          </p:cNvSpPr>
          <p:nvPr>
            <p:ph type="dt" sz="quarter" idx="4294967295"/>
          </p:nvPr>
        </p:nvSpPr>
        <p:spPr bwMode="auto">
          <a:xfrm>
            <a:off x="1676400" y="64770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 dirty="0"/>
          </a:p>
        </p:txBody>
      </p:sp>
      <p:sp>
        <p:nvSpPr>
          <p:cNvPr id="1946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7391400" cy="685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dirty="0"/>
              <a:t> </a:t>
            </a:r>
            <a:r>
              <a:rPr lang="en-US" altLang="en-US" dirty="0"/>
              <a:t>Symmetric vs. Skewed Data</a:t>
            </a:r>
            <a:endParaRPr lang="en-US" altLang="en-US" sz="3200" dirty="0"/>
          </a:p>
        </p:txBody>
      </p:sp>
      <p:sp>
        <p:nvSpPr>
          <p:cNvPr id="1946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23900" y="1295401"/>
            <a:ext cx="6438900" cy="1255713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Median, mean and mode of symmetric, positively and negatively skewed data</a:t>
            </a:r>
          </a:p>
        </p:txBody>
      </p:sp>
      <p:pic>
        <p:nvPicPr>
          <p:cNvPr id="19464" name="Picture 8" descr="leftskewed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1950" y="3170240"/>
            <a:ext cx="4876800" cy="3771900"/>
          </a:xfrm>
          <a:noFill/>
        </p:spPr>
      </p:pic>
      <p:sp>
        <p:nvSpPr>
          <p:cNvPr id="19466" name="Rectangle 11"/>
          <p:cNvSpPr>
            <a:spLocks noChangeArrowheads="1"/>
          </p:cNvSpPr>
          <p:nvPr/>
        </p:nvSpPr>
        <p:spPr bwMode="auto">
          <a:xfrm>
            <a:off x="2628900" y="4675195"/>
            <a:ext cx="25336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en-US" sz="2400" dirty="0"/>
              <a:t>positively skewed</a:t>
            </a:r>
          </a:p>
        </p:txBody>
      </p:sp>
      <p:sp>
        <p:nvSpPr>
          <p:cNvPr id="19467" name="Rectangle 12"/>
          <p:cNvSpPr>
            <a:spLocks noChangeArrowheads="1"/>
          </p:cNvSpPr>
          <p:nvPr/>
        </p:nvSpPr>
        <p:spPr bwMode="auto">
          <a:xfrm>
            <a:off x="6977062" y="4672018"/>
            <a:ext cx="26574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en-US" sz="2400" dirty="0"/>
              <a:t>negatively skewed</a:t>
            </a:r>
          </a:p>
        </p:txBody>
      </p:sp>
      <p:sp>
        <p:nvSpPr>
          <p:cNvPr id="19468" name="Rectangle 13"/>
          <p:cNvSpPr>
            <a:spLocks noChangeArrowheads="1"/>
          </p:cNvSpPr>
          <p:nvPr/>
        </p:nvSpPr>
        <p:spPr bwMode="auto">
          <a:xfrm>
            <a:off x="7772400" y="995368"/>
            <a:ext cx="1981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en-US" sz="2400" dirty="0"/>
              <a:t>symmetric</a:t>
            </a:r>
          </a:p>
        </p:txBody>
      </p:sp>
    </p:spTree>
    <p:extLst>
      <p:ext uri="{BB962C8B-B14F-4D97-AF65-F5344CB8AC3E}">
        <p14:creationId xmlns:p14="http://schemas.microsoft.com/office/powerpoint/2010/main" val="3146674761"/>
      </p:ext>
    </p:extLst>
  </p:cSld>
  <p:clrMapOvr>
    <a:masterClrMapping/>
  </p:clrMapOvr>
  <p:transition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466725" y="380999"/>
            <a:ext cx="11077575" cy="714376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Properties of Normal Distribution Curve</a:t>
            </a:r>
          </a:p>
        </p:txBody>
      </p:sp>
      <p:pic>
        <p:nvPicPr>
          <p:cNvPr id="7" name="Picture 2" descr="https://upload.wikimedia.org/wikipedia/commons/a/a9/Empirical_Ru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977" y="1611444"/>
            <a:ext cx="6600382" cy="478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70321" y="1226723"/>
            <a:ext cx="6427693" cy="3847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</a:rPr>
              <a:t>← — ————</a:t>
            </a:r>
            <a:r>
              <a:rPr lang="en-US" dirty="0"/>
              <a:t>Represent data dispersion, spread </a:t>
            </a:r>
            <a:r>
              <a:rPr lang="en-US" dirty="0">
                <a:latin typeface="Calibri" panose="020F0502020204030204" pitchFamily="34" charset="0"/>
              </a:rPr>
              <a:t>— ————→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20871" y="6400799"/>
            <a:ext cx="3116414" cy="38472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Represent central tendency</a:t>
            </a:r>
          </a:p>
        </p:txBody>
      </p:sp>
      <p:sp>
        <p:nvSpPr>
          <p:cNvPr id="3" name="Curved Up Arrow 2"/>
          <p:cNvSpPr/>
          <p:nvPr/>
        </p:nvSpPr>
        <p:spPr>
          <a:xfrm rot="11778644" flipV="1">
            <a:off x="4969544" y="6506625"/>
            <a:ext cx="797220" cy="304196"/>
          </a:xfrm>
          <a:prstGeom prst="curvedUp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520130"/>
      </p:ext>
    </p:extLst>
  </p:cSld>
  <p:clrMapOvr>
    <a:masterClrMapping/>
  </p:clrMapOvr>
  <p:transition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228600"/>
            <a:ext cx="11106150" cy="838200"/>
          </a:xfrm>
        </p:spPr>
        <p:txBody>
          <a:bodyPr>
            <a:normAutofit/>
          </a:bodyPr>
          <a:lstStyle/>
          <a:p>
            <a:r>
              <a:rPr lang="en-US" altLang="en-US" dirty="0"/>
              <a:t>Chapter 2.  Getting to Know Your Data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3388" y="1294960"/>
            <a:ext cx="10865223" cy="52578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en-US" sz="3200" dirty="0"/>
              <a:t>Data Objects and Attribute Types</a:t>
            </a:r>
          </a:p>
          <a:p>
            <a:pPr>
              <a:lnSpc>
                <a:spcPct val="200000"/>
              </a:lnSpc>
            </a:pPr>
            <a:r>
              <a:rPr lang="en-US" altLang="en-US" sz="3200" dirty="0"/>
              <a:t>Basic Statistical Descriptions of Data</a:t>
            </a:r>
          </a:p>
          <a:p>
            <a:pPr>
              <a:lnSpc>
                <a:spcPct val="200000"/>
              </a:lnSpc>
            </a:pPr>
            <a:r>
              <a:rPr lang="en-US" altLang="en-US" sz="3200" dirty="0"/>
              <a:t>Data Visualization</a:t>
            </a:r>
          </a:p>
          <a:p>
            <a:pPr>
              <a:lnSpc>
                <a:spcPct val="200000"/>
              </a:lnSpc>
            </a:pPr>
            <a:r>
              <a:rPr lang="en-US" altLang="en-US" sz="3200" dirty="0"/>
              <a:t>Measuring Data Similarity and Correlation</a:t>
            </a:r>
          </a:p>
          <a:p>
            <a:pPr>
              <a:lnSpc>
                <a:spcPct val="200000"/>
              </a:lnSpc>
            </a:pPr>
            <a:r>
              <a:rPr lang="en-US" altLang="en-US" sz="3200" dirty="0"/>
              <a:t>Summary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 rot="9694931">
            <a:off x="7086600" y="1504951"/>
            <a:ext cx="450850" cy="485775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106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-252663" y="1"/>
            <a:ext cx="12669252" cy="938462"/>
          </a:xfrm>
        </p:spPr>
        <p:txBody>
          <a:bodyPr>
            <a:noAutofit/>
          </a:bodyPr>
          <a:lstStyle/>
          <a:p>
            <a:r>
              <a:rPr lang="en-US" altLang="en-US" sz="3600" dirty="0"/>
              <a:t>Measures Data Distribution: Variance and Standard Deviation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71500" y="1142999"/>
            <a:ext cx="10788162" cy="1825891"/>
          </a:xfrm>
        </p:spPr>
        <p:txBody>
          <a:bodyPr/>
          <a:lstStyle/>
          <a:p>
            <a:pPr eaLnBrk="1" hangingPunct="1">
              <a:buSzPct val="80000"/>
            </a:pPr>
            <a:r>
              <a:rPr lang="en-US" altLang="en-US" dirty="0">
                <a:latin typeface="Calibri" panose="020F0502020204030204" pitchFamily="34" charset="0"/>
              </a:rPr>
              <a:t>Variance and standard deviation (</a:t>
            </a:r>
            <a:r>
              <a:rPr lang="en-US" altLang="en-US" i="1" dirty="0">
                <a:latin typeface="Calibri" panose="020F0502020204030204" pitchFamily="34" charset="0"/>
              </a:rPr>
              <a:t>sample: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i="1" dirty="0">
                <a:latin typeface="Calibri" panose="020F0502020204030204" pitchFamily="34" charset="0"/>
              </a:rPr>
              <a:t>s, population: </a:t>
            </a:r>
            <a:r>
              <a:rPr lang="el-GR" altLang="en-US" i="1" dirty="0">
                <a:latin typeface="Calibri" panose="020F0502020204030204" pitchFamily="34" charset="0"/>
              </a:rPr>
              <a:t>σ</a:t>
            </a:r>
            <a:r>
              <a:rPr lang="en-US" altLang="en-US" i="1" dirty="0">
                <a:latin typeface="Calibri" panose="020F0502020204030204" pitchFamily="34" charset="0"/>
              </a:rPr>
              <a:t>)</a:t>
            </a:r>
            <a:endParaRPr lang="en-US" altLang="en-US" dirty="0">
              <a:latin typeface="Calibri" panose="020F0502020204030204" pitchFamily="34" charset="0"/>
            </a:endParaRPr>
          </a:p>
          <a:p>
            <a:pPr lvl="1" eaLnBrk="1" hangingPunct="1">
              <a:buSzPct val="80000"/>
            </a:pPr>
            <a:r>
              <a:rPr lang="en-US" altLang="en-US" b="1" dirty="0">
                <a:latin typeface="Calibri" panose="020F0502020204030204" pitchFamily="34" charset="0"/>
              </a:rPr>
              <a:t>Variance</a:t>
            </a:r>
            <a:r>
              <a:rPr lang="en-US" altLang="en-US" dirty="0">
                <a:latin typeface="Calibri" panose="020F0502020204030204" pitchFamily="34" charset="0"/>
              </a:rPr>
              <a:t>: (algebraic, scalable computation)</a:t>
            </a:r>
          </a:p>
          <a:p>
            <a:pPr lvl="3"/>
            <a:r>
              <a:rPr lang="en-US" altLang="en-US" dirty="0">
                <a:latin typeface="Calibri" panose="020F0502020204030204" pitchFamily="34" charset="0"/>
              </a:rPr>
              <a:t>Q: Can you compute it incrementally and efficiently?</a:t>
            </a:r>
          </a:p>
          <a:p>
            <a:pPr marL="200021" lvl="1" indent="0" eaLnBrk="1" hangingPunct="1">
              <a:buSzPct val="80000"/>
              <a:buNone/>
            </a:pPr>
            <a:endParaRPr lang="en-US" altLang="en-US" dirty="0">
              <a:latin typeface="Calibri" panose="020F0502020204030204" pitchFamily="34" charset="0"/>
            </a:endParaRPr>
          </a:p>
          <a:p>
            <a:pPr lvl="1" eaLnBrk="1" hangingPunct="1">
              <a:buSzPct val="80000"/>
            </a:pPr>
            <a:endParaRPr lang="en-US" altLang="en-US" b="1" dirty="0">
              <a:latin typeface="Calibri" panose="020F0502020204030204" pitchFamily="34" charset="0"/>
            </a:endParaRPr>
          </a:p>
          <a:p>
            <a:pPr lvl="1" eaLnBrk="1" hangingPunct="1">
              <a:buSzPct val="80000"/>
            </a:pPr>
            <a:endParaRPr lang="en-US" altLang="en-US" b="1" dirty="0">
              <a:latin typeface="Calibri" panose="020F0502020204030204" pitchFamily="34" charset="0"/>
            </a:endParaRPr>
          </a:p>
          <a:p>
            <a:pPr lvl="1" eaLnBrk="1" hangingPunct="1">
              <a:buSzPct val="80000"/>
            </a:pPr>
            <a:endParaRPr lang="en-US" altLang="en-US" b="1" dirty="0">
              <a:latin typeface="Calibri" panose="020F0502020204030204" pitchFamily="34" charset="0"/>
            </a:endParaRPr>
          </a:p>
          <a:p>
            <a:pPr lvl="1" eaLnBrk="1" hangingPunct="1">
              <a:buSzPct val="80000"/>
            </a:pPr>
            <a:endParaRPr lang="en-US" altLang="en-US" b="1" dirty="0">
              <a:latin typeface="Calibri" panose="020F0502020204030204" pitchFamily="34" charset="0"/>
            </a:endParaRPr>
          </a:p>
          <a:p>
            <a:pPr lvl="1" eaLnBrk="1" hangingPunct="1">
              <a:buSzPct val="80000"/>
            </a:pPr>
            <a:endParaRPr lang="en-US" altLang="en-US" b="1" dirty="0">
              <a:latin typeface="Calibri" panose="020F0502020204030204" pitchFamily="34" charset="0"/>
            </a:endParaRPr>
          </a:p>
          <a:p>
            <a:pPr lvl="1" eaLnBrk="1" hangingPunct="1">
              <a:buSzPct val="80000"/>
            </a:pPr>
            <a:endParaRPr lang="en-US" altLang="en-US" b="1" dirty="0">
              <a:latin typeface="Calibri" panose="020F0502020204030204" pitchFamily="34" charset="0"/>
            </a:endParaRPr>
          </a:p>
          <a:p>
            <a:pPr lvl="1" eaLnBrk="1" hangingPunct="1">
              <a:buSzPct val="80000"/>
            </a:pPr>
            <a:r>
              <a:rPr lang="en-US" altLang="en-US" b="1" dirty="0">
                <a:latin typeface="Calibri" panose="020F0502020204030204" pitchFamily="34" charset="0"/>
              </a:rPr>
              <a:t>Standard deviation</a:t>
            </a:r>
            <a:r>
              <a:rPr lang="en-US" altLang="en-US" i="1" dirty="0">
                <a:latin typeface="Calibri" panose="020F0502020204030204" pitchFamily="34" charset="0"/>
              </a:rPr>
              <a:t> s (or </a:t>
            </a:r>
            <a:r>
              <a:rPr lang="el-GR" altLang="en-US" i="1" dirty="0">
                <a:latin typeface="Calibri" panose="020F0502020204030204" pitchFamily="34" charset="0"/>
              </a:rPr>
              <a:t>σ</a:t>
            </a:r>
            <a:r>
              <a:rPr lang="en-US" altLang="en-US" i="1" dirty="0">
                <a:latin typeface="Calibri" panose="020F0502020204030204" pitchFamily="34" charset="0"/>
              </a:rPr>
              <a:t>) </a:t>
            </a:r>
            <a:r>
              <a:rPr lang="en-US" altLang="en-US" dirty="0">
                <a:latin typeface="Calibri" panose="020F0502020204030204" pitchFamily="34" charset="0"/>
              </a:rPr>
              <a:t>is the square root of variance </a:t>
            </a:r>
            <a:r>
              <a:rPr lang="en-US" altLang="en-US" i="1" dirty="0">
                <a:latin typeface="Calibri" panose="020F0502020204030204" pitchFamily="34" charset="0"/>
              </a:rPr>
              <a:t>s</a:t>
            </a:r>
            <a:r>
              <a:rPr lang="en-US" altLang="en-US" i="1" baseline="30000" dirty="0">
                <a:latin typeface="Calibri" panose="020F0502020204030204" pitchFamily="34" charset="0"/>
              </a:rPr>
              <a:t>2 (</a:t>
            </a:r>
            <a:r>
              <a:rPr lang="en-US" altLang="en-US" i="1" dirty="0">
                <a:latin typeface="Calibri" panose="020F0502020204030204" pitchFamily="34" charset="0"/>
              </a:rPr>
              <a:t>or</a:t>
            </a:r>
            <a:r>
              <a:rPr lang="en-US" altLang="en-US" i="1" baseline="30000" dirty="0">
                <a:latin typeface="Calibri" panose="020F0502020204030204" pitchFamily="34" charset="0"/>
              </a:rPr>
              <a:t> </a:t>
            </a:r>
            <a:r>
              <a:rPr lang="el-GR" altLang="en-US" i="1" dirty="0">
                <a:latin typeface="Calibri" panose="020F0502020204030204" pitchFamily="34" charset="0"/>
              </a:rPr>
              <a:t>σ</a:t>
            </a:r>
            <a:r>
              <a:rPr lang="en-US" altLang="en-US" i="1" baseline="30000" dirty="0">
                <a:latin typeface="Calibri" panose="020F0502020204030204" pitchFamily="34" charset="0"/>
              </a:rPr>
              <a:t>2)</a:t>
            </a:r>
          </a:p>
        </p:txBody>
      </p:sp>
      <p:graphicFrame>
        <p:nvGraphicFramePr>
          <p:cNvPr id="2048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5493010"/>
              </p:ext>
            </p:extLst>
          </p:nvPr>
        </p:nvGraphicFramePr>
        <p:xfrm>
          <a:off x="1342128" y="2661057"/>
          <a:ext cx="7119846" cy="11628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87" name="Equation" r:id="rId4" imgW="2959100" imgH="431800" progId="Equation.3">
                  <p:embed/>
                </p:oleObj>
              </mc:Choice>
              <mc:Fallback>
                <p:oleObj name="Equation" r:id="rId4" imgW="29591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2128" y="2661057"/>
                        <a:ext cx="7119846" cy="11628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6" name="Object 11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2997097"/>
              </p:ext>
            </p:extLst>
          </p:nvPr>
        </p:nvGraphicFramePr>
        <p:xfrm>
          <a:off x="1342128" y="4030749"/>
          <a:ext cx="6594783" cy="1188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88" name="Equation" r:id="rId6" imgW="2235200" imgH="431800" progId="Equation.3">
                  <p:embed/>
                </p:oleObj>
              </mc:Choice>
              <mc:Fallback>
                <p:oleObj name="Equation" r:id="rId6" imgW="22352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2128" y="4030749"/>
                        <a:ext cx="6594783" cy="11886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triped Right Arrow 7"/>
          <p:cNvSpPr/>
          <p:nvPr/>
        </p:nvSpPr>
        <p:spPr>
          <a:xfrm rot="17157603">
            <a:off x="1217626" y="5083121"/>
            <a:ext cx="855682" cy="272578"/>
          </a:xfrm>
          <a:prstGeom prst="strip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6D9B36-AB83-424E-9BAB-4B0FF96448FA}"/>
              </a:ext>
            </a:extLst>
          </p:cNvPr>
          <p:cNvSpPr txBox="1"/>
          <p:nvPr/>
        </p:nvSpPr>
        <p:spPr>
          <a:xfrm>
            <a:off x="8370277" y="3749646"/>
            <a:ext cx="3659160" cy="126188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Note: The subtle difference of formulae for sample vs. population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 : the size of the sample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 : the size of the population</a:t>
            </a:r>
          </a:p>
        </p:txBody>
      </p:sp>
      <p:sp>
        <p:nvSpPr>
          <p:cNvPr id="9" name="Striped Right Arrow 7">
            <a:extLst>
              <a:ext uri="{FF2B5EF4-FFF2-40B4-BE49-F238E27FC236}">
                <a16:creationId xmlns:a16="http://schemas.microsoft.com/office/drawing/2014/main" id="{7B9A7D90-230E-44FE-A245-6BDA05186305}"/>
              </a:ext>
            </a:extLst>
          </p:cNvPr>
          <p:cNvSpPr/>
          <p:nvPr/>
        </p:nvSpPr>
        <p:spPr>
          <a:xfrm rot="3572962" flipV="1">
            <a:off x="1974932" y="2211644"/>
            <a:ext cx="931952" cy="258023"/>
          </a:xfrm>
          <a:prstGeom prst="striped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275664"/>
      </p:ext>
    </p:extLst>
  </p:cSld>
  <p:clrMapOvr>
    <a:masterClrMapping/>
  </p:clrMapOvr>
  <p:transition>
    <p:zo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12192000" cy="7620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Graphic Displays of Basic Statistical Descriptions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499" y="1219200"/>
            <a:ext cx="11049001" cy="5384800"/>
          </a:xfrm>
        </p:spPr>
        <p:txBody>
          <a:bodyPr/>
          <a:lstStyle/>
          <a:p>
            <a:pPr eaLnBrk="1" hangingPunct="1">
              <a:spcAft>
                <a:spcPts val="600"/>
              </a:spcAft>
              <a:buSzPct val="80000"/>
            </a:pPr>
            <a:r>
              <a:rPr lang="en-US" altLang="en-US" sz="2400" b="1" dirty="0"/>
              <a:t>Boxplot</a:t>
            </a:r>
            <a:r>
              <a:rPr lang="en-US" altLang="en-US" sz="2400" dirty="0"/>
              <a:t>: graphic display of five-number summary</a:t>
            </a:r>
          </a:p>
          <a:p>
            <a:pPr eaLnBrk="1" hangingPunct="1">
              <a:spcAft>
                <a:spcPts val="600"/>
              </a:spcAft>
              <a:buSzPct val="80000"/>
            </a:pPr>
            <a:r>
              <a:rPr lang="en-US" altLang="en-US" sz="2400" b="1" dirty="0"/>
              <a:t>Histogram</a:t>
            </a:r>
            <a:r>
              <a:rPr lang="en-US" altLang="en-US" sz="2400" dirty="0"/>
              <a:t>: x-axis are values, y-axis </a:t>
            </a:r>
            <a:r>
              <a:rPr lang="en-US" altLang="en-US" sz="2400" dirty="0" err="1"/>
              <a:t>repres</a:t>
            </a:r>
            <a:r>
              <a:rPr lang="en-US" altLang="en-US" sz="2400" dirty="0"/>
              <a:t>. frequencies </a:t>
            </a:r>
          </a:p>
          <a:p>
            <a:pPr eaLnBrk="1" hangingPunct="1">
              <a:spcAft>
                <a:spcPts val="600"/>
              </a:spcAft>
              <a:buSzPct val="80000"/>
            </a:pPr>
            <a:r>
              <a:rPr lang="en-US" altLang="en-US" sz="2400" b="1" dirty="0"/>
              <a:t>Quantile plot</a:t>
            </a:r>
            <a:r>
              <a:rPr lang="en-US" altLang="en-US" sz="2400" dirty="0"/>
              <a:t>:  each value </a:t>
            </a:r>
            <a:r>
              <a:rPr lang="en-US" altLang="en-US" sz="2400" i="1" dirty="0"/>
              <a:t>x</a:t>
            </a:r>
            <a:r>
              <a:rPr lang="en-US" altLang="en-US" sz="2400" i="1" baseline="-25000" dirty="0"/>
              <a:t>i</a:t>
            </a:r>
            <a:r>
              <a:rPr lang="en-US" altLang="en-US" sz="2400" baseline="-25000" dirty="0"/>
              <a:t>  </a:t>
            </a:r>
            <a:r>
              <a:rPr lang="en-US" altLang="en-US" sz="2400" dirty="0"/>
              <a:t>is paired with </a:t>
            </a:r>
            <a:r>
              <a:rPr lang="en-US" altLang="en-US" sz="2400" i="1" dirty="0"/>
              <a:t>f</a:t>
            </a:r>
            <a:r>
              <a:rPr lang="en-US" altLang="en-US" sz="2400" i="1" baseline="-25000" dirty="0"/>
              <a:t>i </a:t>
            </a:r>
            <a:r>
              <a:rPr lang="en-US" altLang="en-US" sz="2400" dirty="0"/>
              <a:t> indicating that approximately 100 </a:t>
            </a:r>
            <a:r>
              <a:rPr lang="en-US" altLang="en-US" sz="2400" i="1" dirty="0"/>
              <a:t>f</a:t>
            </a:r>
            <a:r>
              <a:rPr lang="en-US" altLang="en-US" sz="2400" i="1" baseline="-25000" dirty="0"/>
              <a:t>i </a:t>
            </a:r>
            <a:r>
              <a:rPr lang="en-US" altLang="en-US" sz="2400" dirty="0"/>
              <a:t>% of data  are </a:t>
            </a:r>
            <a:r>
              <a:rPr lang="en-US" altLang="en-US" sz="2400" dirty="0">
                <a:sym typeface="Symbol" panose="05050102010706020507" pitchFamily="18" charset="2"/>
              </a:rPr>
              <a:t></a:t>
            </a:r>
            <a:r>
              <a:rPr lang="en-US" altLang="en-US" sz="2400" dirty="0"/>
              <a:t> </a:t>
            </a:r>
            <a:r>
              <a:rPr lang="en-US" altLang="en-US" sz="2400" i="1" dirty="0"/>
              <a:t>x</a:t>
            </a:r>
            <a:r>
              <a:rPr lang="en-US" altLang="en-US" sz="2400" i="1" baseline="-25000" dirty="0"/>
              <a:t>i</a:t>
            </a:r>
            <a:r>
              <a:rPr lang="en-US" altLang="en-US" sz="2400" baseline="-25000" dirty="0"/>
              <a:t> </a:t>
            </a:r>
            <a:endParaRPr lang="en-US" altLang="en-US" sz="2400" dirty="0"/>
          </a:p>
          <a:p>
            <a:pPr eaLnBrk="1" hangingPunct="1">
              <a:spcAft>
                <a:spcPts val="600"/>
              </a:spcAft>
              <a:buSzPct val="80000"/>
            </a:pPr>
            <a:r>
              <a:rPr lang="en-US" altLang="en-US" sz="2400" b="1" dirty="0"/>
              <a:t>Quantile-quantile (q-q) plot</a:t>
            </a:r>
            <a:r>
              <a:rPr lang="en-US" altLang="en-US" sz="2400" dirty="0"/>
              <a:t>: graphs the quantiles of one </a:t>
            </a:r>
            <a:r>
              <a:rPr lang="en-US" altLang="en-US" sz="2400" dirty="0" err="1"/>
              <a:t>univariant</a:t>
            </a:r>
            <a:r>
              <a:rPr lang="en-US" altLang="en-US" sz="2400" dirty="0"/>
              <a:t> distribution against the corresponding quantiles of another</a:t>
            </a:r>
          </a:p>
          <a:p>
            <a:pPr eaLnBrk="1" hangingPunct="1">
              <a:spcAft>
                <a:spcPts val="600"/>
              </a:spcAft>
              <a:buSzPct val="80000"/>
            </a:pPr>
            <a:r>
              <a:rPr lang="en-US" altLang="en-US" sz="2400" b="1" dirty="0"/>
              <a:t>Scatter plot</a:t>
            </a:r>
            <a:r>
              <a:rPr lang="en-US" altLang="en-US" sz="2400" dirty="0"/>
              <a:t>: each pair of values is a pair of coordinates and plotted as points in the plane</a:t>
            </a:r>
          </a:p>
        </p:txBody>
      </p:sp>
    </p:spTree>
    <p:extLst>
      <p:ext uri="{BB962C8B-B14F-4D97-AF65-F5344CB8AC3E}">
        <p14:creationId xmlns:p14="http://schemas.microsoft.com/office/powerpoint/2010/main" val="2186310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-71718" y="0"/>
            <a:ext cx="12263718" cy="950259"/>
          </a:xfrm>
        </p:spPr>
        <p:txBody>
          <a:bodyPr>
            <a:noAutofit/>
          </a:bodyPr>
          <a:lstStyle/>
          <a:p>
            <a:r>
              <a:rPr lang="en-US" altLang="en-US" sz="4000" dirty="0"/>
              <a:t>Measuring the Dispersion of Data: Quartiles &amp; Boxplots   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71500" y="1164292"/>
            <a:ext cx="7153364" cy="451607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b="1" dirty="0">
                <a:latin typeface="Calibri" panose="020F0502020204030204" pitchFamily="34" charset="0"/>
              </a:rPr>
              <a:t>Quartiles</a:t>
            </a:r>
            <a:r>
              <a:rPr lang="en-US" altLang="en-US" dirty="0">
                <a:latin typeface="Calibri" panose="020F0502020204030204" pitchFamily="34" charset="0"/>
              </a:rPr>
              <a:t>: Q</a:t>
            </a:r>
            <a:r>
              <a:rPr lang="en-US" altLang="en-US" baseline="-25000" dirty="0">
                <a:latin typeface="Calibri" panose="020F0502020204030204" pitchFamily="34" charset="0"/>
              </a:rPr>
              <a:t>1</a:t>
            </a:r>
            <a:r>
              <a:rPr lang="en-US" altLang="en-US" dirty="0">
                <a:latin typeface="Calibri" panose="020F0502020204030204" pitchFamily="34" charset="0"/>
              </a:rPr>
              <a:t> (25</a:t>
            </a:r>
            <a:r>
              <a:rPr lang="en-US" altLang="en-US" baseline="30000" dirty="0">
                <a:latin typeface="Calibri" panose="020F0502020204030204" pitchFamily="34" charset="0"/>
              </a:rPr>
              <a:t>th</a:t>
            </a:r>
            <a:r>
              <a:rPr lang="en-US" altLang="en-US" dirty="0">
                <a:latin typeface="Calibri" panose="020F0502020204030204" pitchFamily="34" charset="0"/>
              </a:rPr>
              <a:t> percentile), Q</a:t>
            </a:r>
            <a:r>
              <a:rPr lang="en-US" altLang="en-US" baseline="-25000" dirty="0">
                <a:latin typeface="Calibri" panose="020F0502020204030204" pitchFamily="34" charset="0"/>
              </a:rPr>
              <a:t>3</a:t>
            </a:r>
            <a:r>
              <a:rPr lang="en-US" altLang="en-US" dirty="0">
                <a:latin typeface="Calibri" panose="020F0502020204030204" pitchFamily="34" charset="0"/>
              </a:rPr>
              <a:t> (75</a:t>
            </a:r>
            <a:r>
              <a:rPr lang="en-US" altLang="en-US" baseline="30000" dirty="0">
                <a:latin typeface="Calibri" panose="020F0502020204030204" pitchFamily="34" charset="0"/>
              </a:rPr>
              <a:t>th</a:t>
            </a:r>
            <a:r>
              <a:rPr lang="en-US" altLang="en-US" dirty="0">
                <a:latin typeface="Calibri" panose="020F0502020204030204" pitchFamily="34" charset="0"/>
              </a:rPr>
              <a:t> percentile)</a:t>
            </a:r>
          </a:p>
          <a:p>
            <a:pPr>
              <a:spcAft>
                <a:spcPts val="600"/>
              </a:spcAft>
            </a:pPr>
            <a:r>
              <a:rPr lang="en-US" altLang="en-US" b="1" dirty="0">
                <a:latin typeface="Calibri" panose="020F0502020204030204" pitchFamily="34" charset="0"/>
              </a:rPr>
              <a:t>Inter-quartile range</a:t>
            </a:r>
            <a:r>
              <a:rPr lang="en-US" altLang="en-US" dirty="0">
                <a:latin typeface="Calibri" panose="020F0502020204030204" pitchFamily="34" charset="0"/>
              </a:rPr>
              <a:t>: IQR = Q</a:t>
            </a:r>
            <a:r>
              <a:rPr lang="en-US" altLang="en-US" baseline="-25000" dirty="0">
                <a:latin typeface="Calibri" panose="020F0502020204030204" pitchFamily="34" charset="0"/>
              </a:rPr>
              <a:t>3 </a:t>
            </a:r>
            <a:r>
              <a:rPr lang="en-US" altLang="en-US" dirty="0">
                <a:latin typeface="Calibri" panose="020F0502020204030204" pitchFamily="34" charset="0"/>
              </a:rPr>
              <a:t>–</a:t>
            </a:r>
            <a:r>
              <a:rPr lang="en-US" altLang="en-US" baseline="-25000" dirty="0">
                <a:latin typeface="Calibri" panose="020F0502020204030204" pitchFamily="34" charset="0"/>
              </a:rPr>
              <a:t> </a:t>
            </a:r>
            <a:r>
              <a:rPr lang="en-US" altLang="en-US" dirty="0">
                <a:latin typeface="Calibri" panose="020F0502020204030204" pitchFamily="34" charset="0"/>
              </a:rPr>
              <a:t>Q</a:t>
            </a:r>
            <a:r>
              <a:rPr lang="en-US" altLang="en-US" baseline="-25000" dirty="0">
                <a:latin typeface="Calibri" panose="020F0502020204030204" pitchFamily="34" charset="0"/>
              </a:rPr>
              <a:t>1 </a:t>
            </a:r>
          </a:p>
          <a:p>
            <a:pPr>
              <a:spcAft>
                <a:spcPts val="600"/>
              </a:spcAft>
            </a:pPr>
            <a:r>
              <a:rPr lang="en-US" altLang="en-US" b="1" dirty="0">
                <a:latin typeface="Calibri" panose="020F0502020204030204" pitchFamily="34" charset="0"/>
              </a:rPr>
              <a:t>Five number summary</a:t>
            </a:r>
            <a:r>
              <a:rPr lang="en-US" altLang="en-US" dirty="0">
                <a:latin typeface="Calibri" panose="020F0502020204030204" pitchFamily="34" charset="0"/>
              </a:rPr>
              <a:t>: min, Q</a:t>
            </a:r>
            <a:r>
              <a:rPr lang="en-US" altLang="en-US" baseline="-25000" dirty="0">
                <a:latin typeface="Calibri" panose="020F0502020204030204" pitchFamily="34" charset="0"/>
              </a:rPr>
              <a:t>1</a:t>
            </a:r>
            <a:r>
              <a:rPr lang="en-US" altLang="en-US" dirty="0">
                <a:latin typeface="Calibri" panose="020F0502020204030204" pitchFamily="34" charset="0"/>
              </a:rPr>
              <a:t>, median,</a:t>
            </a:r>
            <a:r>
              <a:rPr lang="en-US" altLang="en-US" baseline="-25000" dirty="0">
                <a:latin typeface="Calibri" panose="020F0502020204030204" pitchFamily="34" charset="0"/>
              </a:rPr>
              <a:t> </a:t>
            </a:r>
            <a:r>
              <a:rPr lang="en-US" altLang="en-US" dirty="0">
                <a:latin typeface="Calibri" panose="020F0502020204030204" pitchFamily="34" charset="0"/>
              </a:rPr>
              <a:t>Q</a:t>
            </a:r>
            <a:r>
              <a:rPr lang="en-US" altLang="en-US" baseline="-25000" dirty="0">
                <a:latin typeface="Calibri" panose="020F0502020204030204" pitchFamily="34" charset="0"/>
              </a:rPr>
              <a:t>3</a:t>
            </a:r>
            <a:r>
              <a:rPr lang="en-US" altLang="en-US" dirty="0">
                <a:latin typeface="Calibri" panose="020F0502020204030204" pitchFamily="34" charset="0"/>
              </a:rPr>
              <a:t>, max</a:t>
            </a:r>
          </a:p>
          <a:p>
            <a:pPr>
              <a:spcAft>
                <a:spcPts val="600"/>
              </a:spcAft>
            </a:pPr>
            <a:r>
              <a:rPr lang="en-US" altLang="en-US" b="1" dirty="0">
                <a:latin typeface="Calibri" panose="020F0502020204030204" pitchFamily="34" charset="0"/>
              </a:rPr>
              <a:t>Boxplot</a:t>
            </a:r>
            <a:r>
              <a:rPr lang="en-US" altLang="en-US" dirty="0">
                <a:latin typeface="Calibri" panose="020F0502020204030204" pitchFamily="34" charset="0"/>
              </a:rPr>
              <a:t>: Data is represented with a box</a:t>
            </a:r>
          </a:p>
          <a:p>
            <a:pPr lvl="1">
              <a:lnSpc>
                <a:spcPct val="12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Q</a:t>
            </a:r>
            <a:r>
              <a:rPr lang="en-US" altLang="en-US" baseline="-25000" dirty="0">
                <a:latin typeface="Calibri" panose="020F0502020204030204" pitchFamily="34" charset="0"/>
              </a:rPr>
              <a:t>1</a:t>
            </a:r>
            <a:r>
              <a:rPr lang="en-US" altLang="en-US" dirty="0">
                <a:latin typeface="Calibri" panose="020F0502020204030204" pitchFamily="34" charset="0"/>
              </a:rPr>
              <a:t>, Q</a:t>
            </a:r>
            <a:r>
              <a:rPr lang="en-US" altLang="en-US" baseline="-25000" dirty="0">
                <a:latin typeface="Calibri" panose="020F0502020204030204" pitchFamily="34" charset="0"/>
              </a:rPr>
              <a:t>3</a:t>
            </a:r>
            <a:r>
              <a:rPr lang="en-US" altLang="en-US" dirty="0">
                <a:latin typeface="Calibri" panose="020F0502020204030204" pitchFamily="34" charset="0"/>
              </a:rPr>
              <a:t>, IQR:  The ends of the box are at the first and third quartiles, i.e., the height of the box is IQR</a:t>
            </a:r>
          </a:p>
          <a:p>
            <a:pPr lvl="1">
              <a:spcAft>
                <a:spcPts val="600"/>
              </a:spcAft>
            </a:pPr>
            <a:r>
              <a:rPr lang="en-US" altLang="en-US" dirty="0">
                <a:latin typeface="Calibri" panose="020F0502020204030204" pitchFamily="34" charset="0"/>
              </a:rPr>
              <a:t>Median (Q</a:t>
            </a:r>
            <a:r>
              <a:rPr lang="en-US" altLang="en-US" baseline="-25000" dirty="0">
                <a:latin typeface="Calibri" panose="020F0502020204030204" pitchFamily="34" charset="0"/>
              </a:rPr>
              <a:t>2</a:t>
            </a:r>
            <a:r>
              <a:rPr lang="en-US" altLang="en-US" dirty="0">
                <a:latin typeface="Calibri" panose="020F0502020204030204" pitchFamily="34" charset="0"/>
              </a:rPr>
              <a:t>) is marked by a line within the box </a:t>
            </a:r>
          </a:p>
          <a:p>
            <a:pPr lvl="1">
              <a:lnSpc>
                <a:spcPct val="12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Whiskers: two lines outside the box extended to Minimum and Maximum</a:t>
            </a:r>
          </a:p>
        </p:txBody>
      </p:sp>
      <p:pic>
        <p:nvPicPr>
          <p:cNvPr id="6" name="Picture 2" descr="http://blog.contextures.com/wp-content/uploads/2013/06/boxplotsimple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370" y="1262902"/>
            <a:ext cx="3467100" cy="377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571500" y="5476348"/>
            <a:ext cx="10595264" cy="1033318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Outliers: points beyond a specified outlier threshold, plotted individually</a:t>
            </a:r>
          </a:p>
          <a:p>
            <a:pPr lvl="2">
              <a:spcAft>
                <a:spcPts val="600"/>
              </a:spcAft>
            </a:pPr>
            <a:r>
              <a:rPr lang="en-US" altLang="en-US" b="1" dirty="0">
                <a:latin typeface="Calibri" panose="020F0502020204030204" pitchFamily="34" charset="0"/>
              </a:rPr>
              <a:t>Outlier</a:t>
            </a:r>
            <a:r>
              <a:rPr lang="en-US" altLang="en-US" dirty="0">
                <a:latin typeface="Calibri" panose="020F0502020204030204" pitchFamily="34" charset="0"/>
              </a:rPr>
              <a:t>: usually, a value higher/lower than 1.5 x IQR</a:t>
            </a:r>
          </a:p>
        </p:txBody>
      </p:sp>
    </p:spTree>
    <p:extLst>
      <p:ext uri="{BB962C8B-B14F-4D97-AF65-F5344CB8AC3E}">
        <p14:creationId xmlns:p14="http://schemas.microsoft.com/office/powerpoint/2010/main" val="3278097179"/>
      </p:ext>
    </p:extLst>
  </p:cSld>
  <p:clrMapOvr>
    <a:masterClrMapping/>
  </p:clrMapOvr>
  <p:transition>
    <p:zo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74" y="171450"/>
            <a:ext cx="11706225" cy="74295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Visualization of Data Dispersion: 3-D Boxplots</a:t>
            </a:r>
            <a:endParaRPr lang="en-US" altLang="en-US" sz="6000" dirty="0"/>
          </a:p>
        </p:txBody>
      </p:sp>
      <p:pic>
        <p:nvPicPr>
          <p:cNvPr id="22534" name="Picture 3" descr="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133475"/>
            <a:ext cx="10267950" cy="6352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3386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05" name="Object 1029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17570122"/>
              </p:ext>
            </p:extLst>
          </p:nvPr>
        </p:nvGraphicFramePr>
        <p:xfrm>
          <a:off x="7511303" y="1088090"/>
          <a:ext cx="4833097" cy="31970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43" name="Chart" r:id="rId4" imgW="7915188" imgH="3848049" progId="MSGraph.Chart.8">
                  <p:embed followColorScheme="full"/>
                </p:oleObj>
              </mc:Choice>
              <mc:Fallback>
                <p:oleObj name="Chart" r:id="rId4" imgW="7915188" imgH="3848049" progId="MSGraph.Chart.8">
                  <p:embed followColorScheme="full"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1303" y="1088090"/>
                        <a:ext cx="4833097" cy="31970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3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Histogram Analysis</a:t>
            </a:r>
          </a:p>
        </p:txBody>
      </p:sp>
      <p:sp>
        <p:nvSpPr>
          <p:cNvPr id="25604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595032" y="1088090"/>
            <a:ext cx="6747062" cy="5689227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Histogram: Graph display of tabulated frequencies, shown as bars</a:t>
            </a:r>
          </a:p>
          <a:p>
            <a:pPr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Differences between histograms and bar charts</a:t>
            </a:r>
          </a:p>
          <a:p>
            <a:pPr lvl="1"/>
            <a:r>
              <a:rPr lang="en-US" dirty="0"/>
              <a:t>Histograms are used to show distributions of variables while bar charts are used to compare variables</a:t>
            </a:r>
          </a:p>
          <a:p>
            <a:pPr lvl="1"/>
            <a:r>
              <a:rPr lang="en-US" dirty="0"/>
              <a:t>Histograms plot binned quantitative data while bar charts plot categorical data</a:t>
            </a:r>
          </a:p>
          <a:p>
            <a:pPr lvl="1"/>
            <a:r>
              <a:rPr lang="en-US" dirty="0"/>
              <a:t>Bars can be reordered in bar charts but not in histograms</a:t>
            </a:r>
          </a:p>
          <a:p>
            <a:pPr lvl="1"/>
            <a:r>
              <a:rPr lang="en-US" dirty="0"/>
              <a:t>Differs from a bar chart in that it is the area of the bar that denotes the value, not the height as in bar charts, a crucial distinction when the categories are not of uniform width </a:t>
            </a:r>
          </a:p>
        </p:txBody>
      </p:sp>
      <p:pic>
        <p:nvPicPr>
          <p:cNvPr id="23585" name="Picture 33" descr="http://canvasjs.com/wp-content/uploads/2013/01/html5_multi_series_bar_chart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135" y="4204446"/>
            <a:ext cx="5351571" cy="257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318378" y="895729"/>
            <a:ext cx="1343584" cy="38472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Histogram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23110" y="6473279"/>
            <a:ext cx="1164090" cy="38472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Bar chart</a:t>
            </a:r>
          </a:p>
        </p:txBody>
      </p:sp>
    </p:spTree>
    <p:extLst>
      <p:ext uri="{BB962C8B-B14F-4D97-AF65-F5344CB8AC3E}">
        <p14:creationId xmlns:p14="http://schemas.microsoft.com/office/powerpoint/2010/main" val="2988311795"/>
      </p:ext>
    </p:extLst>
  </p:cSld>
  <p:clrMapOvr>
    <a:masterClrMapping/>
  </p:clrMapOvr>
  <p:transition>
    <p:zo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11201400" cy="7620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Histograms Often Tell More than Boxplots</a:t>
            </a:r>
          </a:p>
        </p:txBody>
      </p:sp>
      <p:graphicFrame>
        <p:nvGraphicFramePr>
          <p:cNvPr id="26628" name="Object 4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33814276"/>
              </p:ext>
            </p:extLst>
          </p:nvPr>
        </p:nvGraphicFramePr>
        <p:xfrm>
          <a:off x="1314450" y="1277936"/>
          <a:ext cx="3962400" cy="241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50" name="SmartDraw" r:id="rId4" imgW="3063240" imgH="1691640" progId="SmartDraw.2">
                  <p:embed/>
                </p:oleObj>
              </mc:Choice>
              <mc:Fallback>
                <p:oleObj name="SmartDraw" r:id="rId4" imgW="3063240" imgH="1691640" progId="SmartDraw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4450" y="1277936"/>
                        <a:ext cx="3962400" cy="241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9" name="Object 7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32095196"/>
              </p:ext>
            </p:extLst>
          </p:nvPr>
        </p:nvGraphicFramePr>
        <p:xfrm>
          <a:off x="1390650" y="4059235"/>
          <a:ext cx="3886200" cy="2433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51" name="SmartDraw" r:id="rId6" imgW="3063240" imgH="1691640" progId="SmartDraw.2">
                  <p:embed/>
                </p:oleObj>
              </mc:Choice>
              <mc:Fallback>
                <p:oleObj name="SmartDraw" r:id="rId6" imgW="3063240" imgH="1691640" progId="SmartDraw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0650" y="4059235"/>
                        <a:ext cx="3886200" cy="2433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0" name="Rectangle 9"/>
          <p:cNvSpPr>
            <a:spLocks noChangeArrowheads="1"/>
          </p:cNvSpPr>
          <p:nvPr/>
        </p:nvSpPr>
        <p:spPr bwMode="auto">
          <a:xfrm>
            <a:off x="6400800" y="1522414"/>
            <a:ext cx="3657600" cy="472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10000"/>
              </a:lnSpc>
            </a:pPr>
            <a:endParaRPr lang="en-US" altLang="en-US" sz="2400" dirty="0">
              <a:latin typeface="Calibri" panose="020F0502020204030204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800725" y="2039935"/>
            <a:ext cx="5457825" cy="3379790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en-US" sz="2400" dirty="0">
                <a:latin typeface="Calibri" panose="020F0502020204030204" pitchFamily="34" charset="0"/>
              </a:rPr>
              <a:t>The two histograms shown in the left may have the same boxplot representation</a:t>
            </a:r>
          </a:p>
          <a:p>
            <a:pPr lvl="1"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The same values for: min, Q1, median, Q3, max</a:t>
            </a:r>
          </a:p>
          <a:p>
            <a:pPr>
              <a:lnSpc>
                <a:spcPct val="110000"/>
              </a:lnSpc>
            </a:pPr>
            <a:r>
              <a:rPr lang="en-US" altLang="en-US" sz="2400" dirty="0">
                <a:latin typeface="Calibri" panose="020F0502020204030204" pitchFamily="34" charset="0"/>
              </a:rPr>
              <a:t>But they have rather different data distributions</a:t>
            </a:r>
          </a:p>
        </p:txBody>
      </p:sp>
    </p:spTree>
    <p:extLst>
      <p:ext uri="{BB962C8B-B14F-4D97-AF65-F5344CB8AC3E}">
        <p14:creationId xmlns:p14="http://schemas.microsoft.com/office/powerpoint/2010/main" val="2426591551"/>
      </p:ext>
    </p:extLst>
  </p:cSld>
  <p:clrMapOvr>
    <a:masterClrMapping/>
  </p:clrMapOvr>
  <p:transition>
    <p:zo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4"/>
          <p:cNvSpPr>
            <a:spLocks noGrp="1"/>
          </p:cNvSpPr>
          <p:nvPr>
            <p:ph type="ftr" sz="quarter" idx="4294967295"/>
          </p:nvPr>
        </p:nvSpPr>
        <p:spPr bwMode="auto">
          <a:xfrm>
            <a:off x="4648200" y="6477000"/>
            <a:ext cx="28956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/>
              <a:t>Data Mining: Concepts and Techniques</a:t>
            </a:r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>
          <a:xfrm>
            <a:off x="334818" y="269301"/>
            <a:ext cx="11369963" cy="738909"/>
          </a:xfrm>
        </p:spPr>
        <p:txBody>
          <a:bodyPr/>
          <a:lstStyle/>
          <a:p>
            <a:pPr eaLnBrk="1" hangingPunct="1"/>
            <a:r>
              <a:rPr lang="en-US" altLang="en-US"/>
              <a:t>Quantile Plot</a:t>
            </a:r>
          </a:p>
        </p:txBody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449" y="1331914"/>
            <a:ext cx="10810875" cy="2478087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Displays all of the data (allowing the user to assess both the overall behavior and unusual occurrences)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Plots </a:t>
            </a:r>
            <a:r>
              <a:rPr lang="en-US" altLang="en-US" sz="2400" b="1" dirty="0"/>
              <a:t>quantile</a:t>
            </a:r>
            <a:r>
              <a:rPr lang="en-US" altLang="en-US" sz="2400" dirty="0"/>
              <a:t> information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For a data </a:t>
            </a:r>
            <a:r>
              <a:rPr lang="en-US" altLang="en-US" sz="2400" i="1" dirty="0"/>
              <a:t>x</a:t>
            </a:r>
            <a:r>
              <a:rPr lang="en-US" altLang="en-US" sz="2400" i="1" baseline="-25000" dirty="0"/>
              <a:t>i</a:t>
            </a:r>
            <a:r>
              <a:rPr lang="en-US" altLang="en-US" sz="2400" i="1" dirty="0"/>
              <a:t> </a:t>
            </a:r>
            <a:r>
              <a:rPr lang="en-US" altLang="en-US" sz="2400" dirty="0"/>
              <a:t>data sorted in increasing order, </a:t>
            </a:r>
            <a:r>
              <a:rPr lang="en-US" altLang="en-US" sz="2400" i="1" dirty="0"/>
              <a:t>f</a:t>
            </a:r>
            <a:r>
              <a:rPr lang="en-US" altLang="en-US" sz="2400" i="1" baseline="-25000" dirty="0"/>
              <a:t>i</a:t>
            </a:r>
            <a:r>
              <a:rPr lang="en-US" altLang="en-US" sz="2400" i="1" dirty="0"/>
              <a:t> </a:t>
            </a:r>
            <a:r>
              <a:rPr lang="en-US" altLang="en-US" sz="2400" dirty="0"/>
              <a:t>indicates that approximately 100 </a:t>
            </a:r>
            <a:r>
              <a:rPr lang="en-US" altLang="en-US" sz="2400" i="1" dirty="0"/>
              <a:t>f</a:t>
            </a:r>
            <a:r>
              <a:rPr lang="en-US" altLang="en-US" sz="2400" i="1" baseline="-25000" dirty="0"/>
              <a:t>i</a:t>
            </a:r>
            <a:r>
              <a:rPr lang="en-US" altLang="en-US" sz="2400" dirty="0"/>
              <a:t>% of the data are below or equal to the value </a:t>
            </a:r>
            <a:r>
              <a:rPr lang="en-US" altLang="en-US" sz="2400" i="1" dirty="0"/>
              <a:t>x</a:t>
            </a:r>
            <a:r>
              <a:rPr lang="en-US" altLang="en-US" sz="2400" i="1" baseline="-25000" dirty="0"/>
              <a:t>i</a:t>
            </a:r>
          </a:p>
        </p:txBody>
      </p:sp>
      <p:pic>
        <p:nvPicPr>
          <p:cNvPr id="2765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0" y="3602038"/>
            <a:ext cx="6400800" cy="325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7622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6" y="3257550"/>
            <a:ext cx="6029325" cy="346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Quantile-Quantile (Q-Q) Plot</a:t>
            </a:r>
          </a:p>
        </p:txBody>
      </p:sp>
      <p:sp>
        <p:nvSpPr>
          <p:cNvPr id="286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7666" y="1143000"/>
            <a:ext cx="10896600" cy="2209800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Graphs the quantiles of one univariate distribution against the corresponding quantiles of another</a:t>
            </a:r>
          </a:p>
          <a:p>
            <a:pPr eaLnBrk="1" hangingPunct="1"/>
            <a:r>
              <a:rPr lang="en-US" altLang="en-US" sz="2400" dirty="0"/>
              <a:t>View: Is there is a shift in going from one distribution to another?</a:t>
            </a:r>
          </a:p>
          <a:p>
            <a:pPr eaLnBrk="1" hangingPunct="1"/>
            <a:r>
              <a:rPr lang="en-US" altLang="en-US" sz="2400" dirty="0"/>
              <a:t>Example shows unit price of items sold at Branch 1 vs. Branch 2 for each quantile.  Unit prices of items sold at Branch 1 tend to be lower than those at Branch 2</a:t>
            </a:r>
          </a:p>
        </p:txBody>
      </p:sp>
      <p:pic>
        <p:nvPicPr>
          <p:cNvPr id="46082" name="Picture 2" descr="Image result for quantile-quantile pl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799" y="3187700"/>
            <a:ext cx="4969087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145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Image result for scatter pl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008" y="1918060"/>
            <a:ext cx="6824477" cy="487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699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Scatter plot</a:t>
            </a:r>
          </a:p>
        </p:txBody>
      </p:sp>
      <p:sp>
        <p:nvSpPr>
          <p:cNvPr id="29700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71500" y="1295400"/>
            <a:ext cx="10972800" cy="1779588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Provides a first look at bivariate data to see clusters of points, outliers, etc.</a:t>
            </a:r>
          </a:p>
          <a:p>
            <a:pPr eaLnBrk="1" hangingPunct="1"/>
            <a:r>
              <a:rPr lang="en-US" altLang="en-US" sz="2400" dirty="0"/>
              <a:t>Each pair of values is treated as a pair of coordinates and plotted as points in the plane</a:t>
            </a:r>
          </a:p>
        </p:txBody>
      </p:sp>
      <p:pic>
        <p:nvPicPr>
          <p:cNvPr id="29701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35" y="3112915"/>
            <a:ext cx="5217843" cy="28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9797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5" y="209550"/>
            <a:ext cx="10972800" cy="85725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Positively and Negatively Correlated Data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62724" y="4437062"/>
            <a:ext cx="4676775" cy="2116138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40000"/>
              </a:lnSpc>
            </a:pPr>
            <a:r>
              <a:rPr lang="en-US" altLang="en-US" sz="2400" dirty="0"/>
              <a:t>The left half fragment is positively correlated</a:t>
            </a:r>
          </a:p>
          <a:p>
            <a:pPr eaLnBrk="1" hangingPunct="1">
              <a:lnSpc>
                <a:spcPct val="140000"/>
              </a:lnSpc>
            </a:pPr>
            <a:r>
              <a:rPr lang="en-US" altLang="en-US" sz="2400" dirty="0"/>
              <a:t>The right half is negative correlated</a:t>
            </a:r>
            <a:endParaRPr lang="en-US" altLang="en-US" sz="2400" dirty="0">
              <a:solidFill>
                <a:schemeClr val="hlink"/>
              </a:solidFill>
            </a:endParaRPr>
          </a:p>
        </p:txBody>
      </p:sp>
      <p:pic>
        <p:nvPicPr>
          <p:cNvPr id="30725" name="Picture 4" descr="ha02correl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295400"/>
            <a:ext cx="3365500" cy="276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5" descr="ha02correl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219200"/>
            <a:ext cx="38100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7" name="Picture 6" descr="fig4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114800"/>
            <a:ext cx="35052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ight Arrow 1"/>
          <p:cNvSpPr/>
          <p:nvPr/>
        </p:nvSpPr>
        <p:spPr>
          <a:xfrm>
            <a:off x="5715000" y="5076825"/>
            <a:ext cx="609600" cy="5143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05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1452282" y="304800"/>
            <a:ext cx="9269506" cy="68580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 dirty="0"/>
              <a:t>Types of Data Sets: (1) Record Data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6664" y="1168214"/>
            <a:ext cx="10954871" cy="5365377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523881" indent="-342900"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Relational records</a:t>
            </a:r>
          </a:p>
          <a:p>
            <a:pPr marL="800100" lvl="1" indent="-342900"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Relational tables, highly structured</a:t>
            </a:r>
          </a:p>
          <a:p>
            <a:pPr marL="523881" indent="-342900"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Data matrix, e.g., numerical matrix, crosstabs</a:t>
            </a: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180981" indent="0">
              <a:spcBef>
                <a:spcPts val="0"/>
              </a:spcBef>
              <a:buNone/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Transaction data</a:t>
            </a: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180981" indent="0">
              <a:spcBef>
                <a:spcPts val="0"/>
              </a:spcBef>
              <a:buNone/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Document data: Term-frequency vector (matrix) of text documents</a:t>
            </a:r>
          </a:p>
          <a:p>
            <a:pPr marL="523881" indent="-342900">
              <a:spcBef>
                <a:spcPts val="0"/>
              </a:spcBef>
            </a:pPr>
            <a:endParaRPr lang="en-US" altLang="en-US" sz="2400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0833099"/>
              </p:ext>
            </p:extLst>
          </p:nvPr>
        </p:nvGraphicFramePr>
        <p:xfrm>
          <a:off x="5354451" y="4081502"/>
          <a:ext cx="4117788" cy="1826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71" name="Visio" r:id="rId4" imgW="5925718" imgH="2693902" progId="Visio.Drawing.6">
                  <p:embed/>
                </p:oleObj>
              </mc:Choice>
              <mc:Fallback>
                <p:oleObj name="Visio" r:id="rId4" imgW="5925718" imgH="2693902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4451" y="4081502"/>
                        <a:ext cx="4117788" cy="18266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5358002"/>
              </p:ext>
            </p:extLst>
          </p:nvPr>
        </p:nvGraphicFramePr>
        <p:xfrm>
          <a:off x="1524000" y="4502116"/>
          <a:ext cx="2881406" cy="15065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72" name="Document" r:id="rId6" imgW="3823716" imgH="1999488" progId="Word.Document.8">
                  <p:embed/>
                </p:oleObj>
              </mc:Choice>
              <mc:Fallback>
                <p:oleObj name="Document" r:id="rId6" imgW="3823716" imgH="199948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4502116"/>
                        <a:ext cx="2881406" cy="15065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818" name="Picture 2" descr="http://2.bp.blogspot.com/-HXyE2OrQHKo/Utp0EdlSh7I/AAAAAAAAAK8/fEOu1tXGZEQ/s1600/hvbugogvpujij%5D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083" y="1168214"/>
            <a:ext cx="4280133" cy="285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4" name="Picture 8" descr="http://www.ibm.com/support/knowledgecenter/SS4JCV_7.5.5/com.businessobjects.integration.eclipse.designer.doc/html/images/xtab5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253" y="2289977"/>
            <a:ext cx="4284382" cy="179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2850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3" descr="fig18-1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17950" y="1714500"/>
            <a:ext cx="4038600" cy="3733800"/>
          </a:xfrm>
          <a:noFill/>
        </p:spPr>
      </p:pic>
      <p:pic>
        <p:nvPicPr>
          <p:cNvPr id="31748" name="Picture 4" descr="fig18-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96200" y="1943100"/>
            <a:ext cx="4191000" cy="3505200"/>
          </a:xfrm>
          <a:noFill/>
        </p:spPr>
      </p:pic>
      <p:pic>
        <p:nvPicPr>
          <p:cNvPr id="31749" name="Picture 5" descr="fig18-3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950" y="1735138"/>
            <a:ext cx="4267200" cy="3606800"/>
          </a:xfrm>
          <a:noFill/>
        </p:spPr>
      </p:pic>
      <p:sp>
        <p:nvSpPr>
          <p:cNvPr id="31750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3200" dirty="0"/>
              <a:t> </a:t>
            </a:r>
            <a:r>
              <a:rPr lang="en-US" altLang="en-US" sz="4900" dirty="0"/>
              <a:t>Uncorrelated Data</a:t>
            </a:r>
          </a:p>
        </p:txBody>
      </p:sp>
    </p:spTree>
    <p:extLst>
      <p:ext uri="{BB962C8B-B14F-4D97-AF65-F5344CB8AC3E}">
        <p14:creationId xmlns:p14="http://schemas.microsoft.com/office/powerpoint/2010/main" val="859033763"/>
      </p:ext>
    </p:extLst>
  </p:cSld>
  <p:clrMapOvr>
    <a:masterClrMapping/>
  </p:clrMapOvr>
  <p:transition>
    <p:zo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228600"/>
            <a:ext cx="11106150" cy="838200"/>
          </a:xfrm>
        </p:spPr>
        <p:txBody>
          <a:bodyPr>
            <a:normAutofit/>
          </a:bodyPr>
          <a:lstStyle/>
          <a:p>
            <a:r>
              <a:rPr lang="en-US" altLang="en-US" dirty="0"/>
              <a:t>Chapter 2.  Getting to Know Your Data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3388" y="1294960"/>
            <a:ext cx="10865223" cy="52578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en-US" sz="3200" dirty="0"/>
              <a:t>Data Objects and Attribute Types</a:t>
            </a:r>
          </a:p>
          <a:p>
            <a:pPr>
              <a:lnSpc>
                <a:spcPct val="200000"/>
              </a:lnSpc>
            </a:pPr>
            <a:r>
              <a:rPr lang="en-US" altLang="en-US" sz="3200" dirty="0"/>
              <a:t>Basic Statistical Descriptions of Data</a:t>
            </a:r>
          </a:p>
          <a:p>
            <a:pPr>
              <a:lnSpc>
                <a:spcPct val="200000"/>
              </a:lnSpc>
            </a:pPr>
            <a:r>
              <a:rPr lang="en-US" altLang="en-US" sz="3200" dirty="0"/>
              <a:t>Data Visualization</a:t>
            </a:r>
          </a:p>
          <a:p>
            <a:pPr>
              <a:lnSpc>
                <a:spcPct val="200000"/>
              </a:lnSpc>
            </a:pPr>
            <a:r>
              <a:rPr lang="en-US" altLang="en-US" sz="3200" dirty="0"/>
              <a:t>Measuring Data Similarity and Correlation</a:t>
            </a:r>
          </a:p>
          <a:p>
            <a:pPr>
              <a:lnSpc>
                <a:spcPct val="200000"/>
              </a:lnSpc>
            </a:pPr>
            <a:r>
              <a:rPr lang="en-US" altLang="en-US" sz="3200" dirty="0"/>
              <a:t>Summary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 rot="9694931">
            <a:off x="4619625" y="3609975"/>
            <a:ext cx="450850" cy="485775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4512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381000"/>
            <a:ext cx="91440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Data Visualization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1024" y="1133474"/>
            <a:ext cx="11210925" cy="5724525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Why data visualization?</a:t>
            </a:r>
          </a:p>
          <a:p>
            <a:pPr lvl="1" eaLnBrk="1" hangingPunct="1"/>
            <a:r>
              <a:rPr lang="en-US" altLang="en-US" sz="2400" dirty="0">
                <a:solidFill>
                  <a:srgbClr val="FF0000"/>
                </a:solidFill>
              </a:rPr>
              <a:t>Gain insight </a:t>
            </a:r>
            <a:r>
              <a:rPr lang="en-US" altLang="en-US" sz="2400" dirty="0"/>
              <a:t>into an information space by mapping data onto graphical primitives</a:t>
            </a:r>
          </a:p>
          <a:p>
            <a:pPr lvl="1" eaLnBrk="1" hangingPunct="1"/>
            <a:r>
              <a:rPr lang="en-US" altLang="en-US" sz="2400" dirty="0">
                <a:solidFill>
                  <a:srgbClr val="FF0000"/>
                </a:solidFill>
              </a:rPr>
              <a:t>Provide qualitative overview </a:t>
            </a:r>
            <a:r>
              <a:rPr lang="en-US" altLang="en-US" sz="2400" dirty="0"/>
              <a:t>of large data sets</a:t>
            </a:r>
          </a:p>
          <a:p>
            <a:pPr lvl="1" eaLnBrk="1" hangingPunct="1"/>
            <a:r>
              <a:rPr lang="en-US" altLang="en-US" sz="2400" dirty="0">
                <a:solidFill>
                  <a:srgbClr val="FF0000"/>
                </a:solidFill>
              </a:rPr>
              <a:t>Search for patterns</a:t>
            </a:r>
            <a:r>
              <a:rPr lang="en-US" altLang="en-US" sz="2400" dirty="0"/>
              <a:t>, trends, structure, irregularities, relationships among data</a:t>
            </a:r>
          </a:p>
          <a:p>
            <a:pPr lvl="1" eaLnBrk="1" hangingPunct="1"/>
            <a:r>
              <a:rPr lang="en-US" altLang="en-US" sz="2400" dirty="0">
                <a:solidFill>
                  <a:srgbClr val="FF0000"/>
                </a:solidFill>
              </a:rPr>
              <a:t>Help find interesting regions and suitable parameters </a:t>
            </a:r>
            <a:r>
              <a:rPr lang="en-US" altLang="en-US" sz="2400" dirty="0"/>
              <a:t>for further quantitative analysis</a:t>
            </a:r>
          </a:p>
          <a:p>
            <a:pPr lvl="1" eaLnBrk="1" hangingPunct="1"/>
            <a:r>
              <a:rPr lang="en-US" altLang="en-US" sz="2400" dirty="0">
                <a:solidFill>
                  <a:srgbClr val="FF0000"/>
                </a:solidFill>
              </a:rPr>
              <a:t>Provide a visual proof </a:t>
            </a:r>
            <a:r>
              <a:rPr lang="en-US" altLang="en-US" sz="2400" dirty="0"/>
              <a:t>of computer representations derived</a:t>
            </a:r>
          </a:p>
          <a:p>
            <a:pPr eaLnBrk="1" hangingPunct="1"/>
            <a:r>
              <a:rPr lang="en-US" altLang="en-US" sz="2400" dirty="0"/>
              <a:t>Categorization of visualization methods:</a:t>
            </a:r>
          </a:p>
          <a:p>
            <a:pPr lvl="1" eaLnBrk="1" hangingPunct="1"/>
            <a:r>
              <a:rPr lang="en-US" altLang="en-US" sz="2400" dirty="0">
                <a:solidFill>
                  <a:srgbClr val="FF0000"/>
                </a:solidFill>
              </a:rPr>
              <a:t>Pixel-oriented</a:t>
            </a:r>
            <a:r>
              <a:rPr lang="en-US" altLang="en-US" sz="2400" dirty="0"/>
              <a:t> visualization techniques</a:t>
            </a:r>
          </a:p>
          <a:p>
            <a:pPr lvl="1" eaLnBrk="1" hangingPunct="1"/>
            <a:r>
              <a:rPr lang="en-US" altLang="en-US" sz="2400" dirty="0">
                <a:solidFill>
                  <a:srgbClr val="FF0000"/>
                </a:solidFill>
              </a:rPr>
              <a:t>Geometric projection </a:t>
            </a:r>
            <a:r>
              <a:rPr lang="en-US" altLang="en-US" sz="2400" dirty="0"/>
              <a:t>visualization techniques</a:t>
            </a:r>
          </a:p>
          <a:p>
            <a:pPr lvl="1" eaLnBrk="1" hangingPunct="1"/>
            <a:r>
              <a:rPr lang="en-US" altLang="en-US" sz="2400" dirty="0">
                <a:solidFill>
                  <a:srgbClr val="FF0000"/>
                </a:solidFill>
              </a:rPr>
              <a:t>Icon-based</a:t>
            </a:r>
            <a:r>
              <a:rPr lang="en-US" altLang="en-US" sz="2400" dirty="0"/>
              <a:t> visualization techniques</a:t>
            </a:r>
          </a:p>
          <a:p>
            <a:pPr lvl="1" eaLnBrk="1" hangingPunct="1"/>
            <a:r>
              <a:rPr lang="en-US" altLang="en-US" sz="2400" dirty="0">
                <a:solidFill>
                  <a:srgbClr val="FF0000"/>
                </a:solidFill>
              </a:rPr>
              <a:t>Hierarchical</a:t>
            </a:r>
            <a:r>
              <a:rPr lang="en-US" altLang="en-US" sz="2400" dirty="0"/>
              <a:t> visualization techniques</a:t>
            </a:r>
          </a:p>
          <a:p>
            <a:pPr lvl="1" eaLnBrk="1" hangingPunct="1"/>
            <a:r>
              <a:rPr lang="en-US" altLang="en-US" sz="2400" dirty="0">
                <a:solidFill>
                  <a:srgbClr val="FF0000"/>
                </a:solidFill>
              </a:rPr>
              <a:t>Visualizing complex data and relations</a:t>
            </a:r>
          </a:p>
        </p:txBody>
      </p:sp>
    </p:spTree>
    <p:extLst>
      <p:ext uri="{BB962C8B-B14F-4D97-AF65-F5344CB8AC3E}">
        <p14:creationId xmlns:p14="http://schemas.microsoft.com/office/powerpoint/2010/main" val="5084327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9599" y="381000"/>
            <a:ext cx="10944225" cy="6096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Pixel-Oriented Visualization Techniques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09599" y="1219200"/>
            <a:ext cx="10944225" cy="19050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For a data set of </a:t>
            </a:r>
            <a:r>
              <a:rPr lang="en-US" altLang="en-US" i="1" dirty="0">
                <a:latin typeface="Calibri" panose="020F0502020204030204" pitchFamily="34" charset="0"/>
              </a:rPr>
              <a:t>m</a:t>
            </a:r>
            <a:r>
              <a:rPr lang="en-US" altLang="en-US" dirty="0">
                <a:latin typeface="Calibri" panose="020F0502020204030204" pitchFamily="34" charset="0"/>
              </a:rPr>
              <a:t> dimensions, create </a:t>
            </a:r>
            <a:r>
              <a:rPr lang="en-US" altLang="en-US" i="1" dirty="0">
                <a:latin typeface="Calibri" panose="020F0502020204030204" pitchFamily="34" charset="0"/>
              </a:rPr>
              <a:t>m</a:t>
            </a:r>
            <a:r>
              <a:rPr lang="en-US" altLang="en-US" dirty="0">
                <a:latin typeface="Calibri" panose="020F0502020204030204" pitchFamily="34" charset="0"/>
              </a:rPr>
              <a:t> windows on the screen, one for each dimension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The </a:t>
            </a:r>
            <a:r>
              <a:rPr lang="en-US" altLang="en-US" i="1" dirty="0">
                <a:latin typeface="Calibri" panose="020F0502020204030204" pitchFamily="34" charset="0"/>
              </a:rPr>
              <a:t>m</a:t>
            </a:r>
            <a:r>
              <a:rPr lang="en-US" altLang="en-US" dirty="0">
                <a:latin typeface="Calibri" panose="020F0502020204030204" pitchFamily="34" charset="0"/>
              </a:rPr>
              <a:t> dimension values of a record are mapped to </a:t>
            </a:r>
            <a:r>
              <a:rPr lang="en-US" altLang="en-US" i="1" dirty="0">
                <a:latin typeface="Calibri" panose="020F0502020204030204" pitchFamily="34" charset="0"/>
              </a:rPr>
              <a:t>m</a:t>
            </a:r>
            <a:r>
              <a:rPr lang="en-US" altLang="en-US" dirty="0">
                <a:latin typeface="Calibri" panose="020F0502020204030204" pitchFamily="34" charset="0"/>
              </a:rPr>
              <a:t> pixels at the corresponding positions in the windows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The colors of the pixels reflect the corresponding values</a:t>
            </a:r>
          </a:p>
        </p:txBody>
      </p:sp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12" y="3444875"/>
            <a:ext cx="8613775" cy="290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822" name="Text Box 6"/>
          <p:cNvSpPr txBox="1">
            <a:spLocks noChangeArrowheads="1"/>
          </p:cNvSpPr>
          <p:nvPr/>
        </p:nvSpPr>
        <p:spPr bwMode="auto">
          <a:xfrm>
            <a:off x="1638300" y="6278563"/>
            <a:ext cx="1752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AutoNum type="alphaLcParenBoth"/>
            </a:pPr>
            <a:r>
              <a:rPr lang="en-US" altLang="en-US" sz="2000"/>
              <a:t>Income</a:t>
            </a:r>
          </a:p>
        </p:txBody>
      </p:sp>
      <p:sp>
        <p:nvSpPr>
          <p:cNvPr id="34823" name="Text Box 7"/>
          <p:cNvSpPr txBox="1">
            <a:spLocks noChangeArrowheads="1"/>
          </p:cNvSpPr>
          <p:nvPr/>
        </p:nvSpPr>
        <p:spPr bwMode="auto">
          <a:xfrm>
            <a:off x="3867150" y="6303964"/>
            <a:ext cx="1905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/>
              <a:t>(b) Credit Limit</a:t>
            </a:r>
          </a:p>
        </p:txBody>
      </p:sp>
      <p:sp>
        <p:nvSpPr>
          <p:cNvPr id="34824" name="Text Box 8"/>
          <p:cNvSpPr txBox="1">
            <a:spLocks noChangeArrowheads="1"/>
          </p:cNvSpPr>
          <p:nvPr/>
        </p:nvSpPr>
        <p:spPr bwMode="auto">
          <a:xfrm>
            <a:off x="6019799" y="6246021"/>
            <a:ext cx="2819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dirty="0"/>
              <a:t>(c) transaction volume</a:t>
            </a:r>
          </a:p>
        </p:txBody>
      </p:sp>
      <p:sp>
        <p:nvSpPr>
          <p:cNvPr id="34825" name="Text Box 9"/>
          <p:cNvSpPr txBox="1">
            <a:spLocks noChangeArrowheads="1"/>
          </p:cNvSpPr>
          <p:nvPr/>
        </p:nvSpPr>
        <p:spPr bwMode="auto">
          <a:xfrm>
            <a:off x="8802686" y="6246020"/>
            <a:ext cx="1905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/>
              <a:t>(d) age</a:t>
            </a:r>
          </a:p>
        </p:txBody>
      </p:sp>
    </p:spTree>
    <p:extLst>
      <p:ext uri="{BB962C8B-B14F-4D97-AF65-F5344CB8AC3E}">
        <p14:creationId xmlns:p14="http://schemas.microsoft.com/office/powerpoint/2010/main" val="3154459610"/>
      </p:ext>
    </p:extLst>
  </p:cSld>
  <p:clrMapOvr>
    <a:masterClrMapping/>
  </p:clrMapOvr>
  <p:transition>
    <p:zo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9125" y="304800"/>
            <a:ext cx="10944225" cy="6096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Laying Out Pixels in Circle Segments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47687" y="1158876"/>
            <a:ext cx="10944225" cy="8382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dirty="0"/>
              <a:t>To save space and show the connections among multiple dimensions, space filling is often done in a circle segment</a:t>
            </a:r>
          </a:p>
        </p:txBody>
      </p:sp>
      <p:sp>
        <p:nvSpPr>
          <p:cNvPr id="35845" name="Text Box 6"/>
          <p:cNvSpPr txBox="1">
            <a:spLocks noChangeArrowheads="1"/>
          </p:cNvSpPr>
          <p:nvPr/>
        </p:nvSpPr>
        <p:spPr bwMode="auto">
          <a:xfrm>
            <a:off x="1905000" y="5851526"/>
            <a:ext cx="3886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AutoNum type="alphaLcParenBoth"/>
            </a:pPr>
            <a:r>
              <a:rPr lang="en-US" altLang="en-US" sz="2000"/>
              <a:t>Representing a data record in circle segment</a:t>
            </a:r>
          </a:p>
        </p:txBody>
      </p:sp>
      <p:sp>
        <p:nvSpPr>
          <p:cNvPr id="35846" name="Text Box 7"/>
          <p:cNvSpPr txBox="1">
            <a:spLocks noChangeArrowheads="1"/>
          </p:cNvSpPr>
          <p:nvPr/>
        </p:nvSpPr>
        <p:spPr bwMode="auto">
          <a:xfrm>
            <a:off x="6629400" y="6156326"/>
            <a:ext cx="4495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dirty="0"/>
              <a:t>(b) Laying out pixels in circle segment</a:t>
            </a:r>
          </a:p>
        </p:txBody>
      </p:sp>
      <p:pic>
        <p:nvPicPr>
          <p:cNvPr id="35847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2498726"/>
            <a:ext cx="3757613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8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188369"/>
            <a:ext cx="4078288" cy="3760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9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2060575"/>
            <a:ext cx="4478339" cy="429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381125" y="6324601"/>
            <a:ext cx="4573589" cy="5238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alibri" panose="020F0502020204030204" pitchFamily="34" charset="0"/>
              </a:rPr>
              <a:t>Representing about 265,000 50-dimensional Data Items with the ‘Circle Segments’ Technique</a:t>
            </a:r>
          </a:p>
        </p:txBody>
      </p:sp>
    </p:spTree>
    <p:extLst>
      <p:ext uri="{BB962C8B-B14F-4D97-AF65-F5344CB8AC3E}">
        <p14:creationId xmlns:p14="http://schemas.microsoft.com/office/powerpoint/2010/main" val="2933258661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Geometric Projection Visualization Techniques</a:t>
            </a:r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0075" y="1219200"/>
            <a:ext cx="10934700" cy="53340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de-DE" altLang="en-US" sz="2400" dirty="0"/>
              <a:t>Visualization of geometric transformations and projections of the data</a:t>
            </a:r>
          </a:p>
          <a:p>
            <a:pPr eaLnBrk="1" hangingPunct="1">
              <a:lnSpc>
                <a:spcPct val="110000"/>
              </a:lnSpc>
            </a:pPr>
            <a:r>
              <a:rPr lang="de-DE" altLang="en-US" sz="2400" dirty="0"/>
              <a:t>Methods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Direct visualization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Scatterplot and scatterplot matrices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Landscapes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Projection pursuit technique: Help users find meaningful projections of multidimensional data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Prosection views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Hyperslice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Parallel coordinates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654551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Direct Data Visualization</a:t>
            </a:r>
          </a:p>
        </p:txBody>
      </p:sp>
      <p:pic>
        <p:nvPicPr>
          <p:cNvPr id="37893" name="Picture 3" descr="fig1-6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91" y="1219200"/>
            <a:ext cx="6594391" cy="50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 Box 4"/>
          <p:cNvSpPr txBox="1">
            <a:spLocks noChangeArrowheads="1"/>
          </p:cNvSpPr>
          <p:nvPr/>
        </p:nvSpPr>
        <p:spPr bwMode="auto">
          <a:xfrm rot="5400000">
            <a:off x="-1747347" y="3595444"/>
            <a:ext cx="5083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Ribbons with Twists Based on Vorticity</a:t>
            </a:r>
          </a:p>
        </p:txBody>
      </p:sp>
      <p:pic>
        <p:nvPicPr>
          <p:cNvPr id="59394" name="Picture 2" descr="https://upload.wikimedia.org/wikipedia/commons/c/c4/Scatter_plot.jpg">
            <a:extLst>
              <a:ext uri="{FF2B5EF4-FFF2-40B4-BE49-F238E27FC236}">
                <a16:creationId xmlns:a16="http://schemas.microsoft.com/office/drawing/2014/main" id="{98E78374-F46E-44B7-8EA6-1C1C20785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475" y="1219199"/>
            <a:ext cx="4089293" cy="408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495AEC-3BEB-4FA7-A1DC-76EC05EA11AE}"/>
              </a:ext>
            </a:extLst>
          </p:cNvPr>
          <p:cNvSpPr txBox="1"/>
          <p:nvPr/>
        </p:nvSpPr>
        <p:spPr>
          <a:xfrm>
            <a:off x="7842900" y="5372100"/>
            <a:ext cx="4089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From Wiki: Scatter plot: A 3D scatter plot to visualize multivariate data</a:t>
            </a:r>
          </a:p>
        </p:txBody>
      </p:sp>
    </p:spTree>
    <p:extLst>
      <p:ext uri="{BB962C8B-B14F-4D97-AF65-F5344CB8AC3E}">
        <p14:creationId xmlns:p14="http://schemas.microsoft.com/office/powerpoint/2010/main" val="1775712600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228600"/>
            <a:ext cx="8763000" cy="800100"/>
          </a:xfrm>
        </p:spPr>
        <p:txBody>
          <a:bodyPr>
            <a:noAutofit/>
          </a:bodyPr>
          <a:lstStyle/>
          <a:p>
            <a:pPr eaLnBrk="1" hangingPunct="1"/>
            <a:r>
              <a:rPr lang="de-DE" altLang="en-US" dirty="0"/>
              <a:t>Scatterplot Matrices</a:t>
            </a:r>
            <a:endParaRPr lang="en-US" altLang="en-US" dirty="0"/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53300" y="2589211"/>
            <a:ext cx="3397309" cy="2058989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 dirty="0"/>
              <a:t>Matrix </a:t>
            </a:r>
            <a:r>
              <a:rPr lang="de-DE" altLang="en-US" sz="2400" dirty="0"/>
              <a:t>of scatterplots (x-y-diagrams) of the k-dim. data </a:t>
            </a:r>
          </a:p>
          <a:p>
            <a:pPr>
              <a:lnSpc>
                <a:spcPct val="80000"/>
              </a:lnSpc>
            </a:pPr>
            <a:r>
              <a:rPr lang="de-DE" altLang="en-US" sz="2400" dirty="0"/>
              <a:t>A total of k(k-1)/2 distinct scatterplots</a:t>
            </a:r>
            <a:endParaRPr lang="en-US" altLang="en-US" sz="2400" dirty="0"/>
          </a:p>
        </p:txBody>
      </p:sp>
      <p:pic>
        <p:nvPicPr>
          <p:cNvPr id="38917" name="Picture 4" descr="scatpl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4" y="1246187"/>
            <a:ext cx="5410200" cy="528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8" name="Text Box 5"/>
          <p:cNvSpPr txBox="1">
            <a:spLocks noChangeArrowheads="1"/>
          </p:cNvSpPr>
          <p:nvPr/>
        </p:nvSpPr>
        <p:spPr bwMode="auto">
          <a:xfrm rot="-5400000">
            <a:off x="-326231" y="3459956"/>
            <a:ext cx="31559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de-DE" altLang="en-US" sz="800">
                <a:solidFill>
                  <a:schemeClr val="accent1"/>
                </a:solidFill>
                <a:latin typeface="Arial" panose="020B0604020202020204" pitchFamily="34" charset="0"/>
              </a:rPr>
              <a:t>Used by</a:t>
            </a:r>
            <a:r>
              <a:rPr lang="de-DE" altLang="en-US" sz="800" u="sng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de-DE" altLang="en-US" sz="800">
                <a:solidFill>
                  <a:schemeClr val="accent1"/>
                </a:solidFill>
                <a:latin typeface="Arial" panose="020B0604020202020204" pitchFamily="34" charset="0"/>
              </a:rPr>
              <a:t>ermission of M. Ward, Worcester Polytechnic</a:t>
            </a:r>
            <a:r>
              <a:rPr lang="de-DE" altLang="en-US" sz="120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de-DE" altLang="en-US" sz="800">
                <a:solidFill>
                  <a:schemeClr val="accent1"/>
                </a:solidFill>
                <a:latin typeface="Arial" panose="020B0604020202020204" pitchFamily="34" charset="0"/>
              </a:rPr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754842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Text Box 3"/>
          <p:cNvSpPr txBox="1">
            <a:spLocks noChangeArrowheads="1"/>
          </p:cNvSpPr>
          <p:nvPr/>
        </p:nvSpPr>
        <p:spPr bwMode="auto">
          <a:xfrm>
            <a:off x="957263" y="6198543"/>
            <a:ext cx="62055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de-DE" altLang="en-US" sz="2400" dirty="0">
                <a:latin typeface="+mn-lt"/>
              </a:rPr>
              <a:t>news articles visualized as a landscape</a:t>
            </a:r>
          </a:p>
        </p:txBody>
      </p:sp>
      <p:pic>
        <p:nvPicPr>
          <p:cNvPr id="39941" name="Picture 4" descr="Landscap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3" y="1288626"/>
            <a:ext cx="6397662" cy="4909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2" name="Text Box 5"/>
          <p:cNvSpPr txBox="1">
            <a:spLocks noChangeArrowheads="1"/>
          </p:cNvSpPr>
          <p:nvPr/>
        </p:nvSpPr>
        <p:spPr bwMode="auto">
          <a:xfrm rot="-5400000">
            <a:off x="-1177925" y="3373437"/>
            <a:ext cx="37211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de-DE" altLang="en-US" sz="1000" dirty="0">
                <a:solidFill>
                  <a:schemeClr val="accent1"/>
                </a:solidFill>
                <a:latin typeface="Arial" panose="020B0604020202020204" pitchFamily="34" charset="0"/>
              </a:rPr>
              <a:t>Used by permission of B. Wright, Visible Decisions Inc.</a:t>
            </a:r>
          </a:p>
        </p:txBody>
      </p:sp>
      <p:sp>
        <p:nvSpPr>
          <p:cNvPr id="39943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en-US" dirty="0"/>
              <a:t>Landscapes</a:t>
            </a:r>
            <a:endParaRPr lang="en-US" altLang="en-US" sz="4800" dirty="0"/>
          </a:p>
        </p:txBody>
      </p:sp>
      <p:sp>
        <p:nvSpPr>
          <p:cNvPr id="39944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7286625" y="1711324"/>
            <a:ext cx="4157662" cy="3829050"/>
          </a:xfrm>
        </p:spPr>
        <p:txBody>
          <a:bodyPr/>
          <a:lstStyle/>
          <a:p>
            <a:pPr eaLnBrk="1" hangingPunct="1"/>
            <a:r>
              <a:rPr lang="de-DE" altLang="en-US" sz="2400" dirty="0"/>
              <a:t>Visualization of the data as perspective landscape</a:t>
            </a:r>
            <a:endParaRPr lang="de-DE" altLang="en-US" sz="2400" b="1" dirty="0"/>
          </a:p>
          <a:p>
            <a:pPr eaLnBrk="1" hangingPunct="1"/>
            <a:endParaRPr lang="de-DE" altLang="en-US" sz="2400" dirty="0"/>
          </a:p>
          <a:p>
            <a:pPr eaLnBrk="1" hangingPunct="1"/>
            <a:r>
              <a:rPr lang="de-DE" altLang="en-US" sz="2400" dirty="0"/>
              <a:t>The data needs to be transformed into a (possibly artificial) 2D spatial representation which preserves the characteristics of the data 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658143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en-US"/>
              <a:t>Parallel Coordinates</a:t>
            </a:r>
            <a:endParaRPr lang="en-US" altLang="en-US" sz="4000"/>
          </a:p>
        </p:txBody>
      </p:sp>
      <p:sp>
        <p:nvSpPr>
          <p:cNvPr id="4096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40041" y="1293934"/>
            <a:ext cx="5495925" cy="4743451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de-DE" altLang="en-US" sz="2400" dirty="0"/>
              <a:t>n equidistant axes which are parallel to one of the screen axes and correspond to the attributes </a:t>
            </a:r>
          </a:p>
          <a:p>
            <a:pPr eaLnBrk="1" hangingPunct="1">
              <a:spcAft>
                <a:spcPts val="600"/>
              </a:spcAft>
            </a:pPr>
            <a:r>
              <a:rPr lang="de-DE" altLang="en-US" sz="2400" dirty="0"/>
              <a:t>The axes are scaled to the [minimum, maximum]: range of the corresponding attribute</a:t>
            </a:r>
          </a:p>
          <a:p>
            <a:pPr eaLnBrk="1" hangingPunct="1">
              <a:spcAft>
                <a:spcPts val="600"/>
              </a:spcAft>
            </a:pPr>
            <a:r>
              <a:rPr lang="de-DE" altLang="en-US" sz="2400" dirty="0"/>
              <a:t>Every data item corresponds to a polygonal line which intersects each of the axes at the point which corresponds to the value for the attribute</a:t>
            </a:r>
            <a:endParaRPr lang="en-US" altLang="en-US" sz="2400" dirty="0"/>
          </a:p>
        </p:txBody>
      </p:sp>
      <p:pic>
        <p:nvPicPr>
          <p:cNvPr id="93186" name="Picture 2" descr="Parallel coordinat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966" y="1142999"/>
            <a:ext cx="5463022" cy="546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7765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656665" y="304800"/>
            <a:ext cx="10954870" cy="685800"/>
          </a:xfrm>
          <a:noFill/>
        </p:spPr>
        <p:txBody>
          <a:bodyPr vert="horz" lIns="92075" tIns="46038" rIns="92075" bIns="46038" rtlCol="0" anchor="ctr">
            <a:normAutofit fontScale="90000"/>
          </a:bodyPr>
          <a:lstStyle/>
          <a:p>
            <a:r>
              <a:rPr lang="en-US" altLang="en-US" dirty="0"/>
              <a:t>Types of Data Sets: (2) Graphs and Networks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6665" y="1116106"/>
            <a:ext cx="8747312" cy="1578968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Transportation network</a:t>
            </a:r>
          </a:p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World Wide Web</a:t>
            </a:r>
          </a:p>
        </p:txBody>
      </p:sp>
      <p:pic>
        <p:nvPicPr>
          <p:cNvPr id="35846" name="Picture 6" descr="http://www.hotelsneardcmetro.com/wp-content/uploads/2013/03/washington-dc-metro-station-with-hotels-close-b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974" y="1263315"/>
            <a:ext cx="3110252" cy="278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8" name="Picture 8" descr="http://www.vlib.us/web/opte.or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725" y="1232639"/>
            <a:ext cx="2672455" cy="285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0" name="Picture 10" descr="http://chem.ch.huji.ac.il/pics/bin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418" y="2658018"/>
            <a:ext cx="2842421" cy="258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656665" y="5156102"/>
            <a:ext cx="4952342" cy="1788460"/>
          </a:xfrm>
          <a:prstGeom prst="rect">
            <a:avLst/>
          </a:prstGeom>
          <a:noFill/>
        </p:spPr>
        <p:txBody>
          <a:bodyPr vert="horz" lIns="92075" tIns="46038" rIns="92075" bIns="4603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Molecular Structures</a:t>
            </a:r>
          </a:p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Social or information networks</a:t>
            </a:r>
          </a:p>
        </p:txBody>
      </p:sp>
      <p:pic>
        <p:nvPicPr>
          <p:cNvPr id="35852" name="Picture 12" descr="http://cdn1.tnwcdn.com/wp-content/blogs.dir/1/files/2013/11/social-network-link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007" y="4199929"/>
            <a:ext cx="4670924" cy="262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59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2" descr="ParCoord_KapII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2" y="1163637"/>
            <a:ext cx="8372475" cy="5537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8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381000"/>
            <a:ext cx="9144000" cy="6096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Parallel Coordinates of a Data Set</a:t>
            </a:r>
          </a:p>
        </p:txBody>
      </p:sp>
    </p:spTree>
    <p:extLst>
      <p:ext uri="{BB962C8B-B14F-4D97-AF65-F5344CB8AC3E}">
        <p14:creationId xmlns:p14="http://schemas.microsoft.com/office/powerpoint/2010/main" val="1419574960"/>
      </p:ext>
    </p:extLst>
  </p:cSld>
  <p:clrMapOvr>
    <a:masterClrMapping/>
  </p:clrMapOvr>
  <p:transition>
    <p:zo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en-US" dirty="0"/>
              <a:t>Icon-Based Visualization Techniques</a:t>
            </a:r>
            <a:endParaRPr lang="en-US" altLang="en-US" dirty="0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9125" y="1447800"/>
            <a:ext cx="10934700" cy="49530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de-DE" altLang="en-US" sz="2400" dirty="0"/>
              <a:t>Visualization of the data values as features of icons</a:t>
            </a:r>
          </a:p>
          <a:p>
            <a:pPr eaLnBrk="1" hangingPunct="1">
              <a:lnSpc>
                <a:spcPct val="110000"/>
              </a:lnSpc>
            </a:pPr>
            <a:r>
              <a:rPr lang="de-DE" altLang="en-US" sz="2400" dirty="0"/>
              <a:t>Typical visualization methods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Chernoff Faces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Stick Figures</a:t>
            </a:r>
          </a:p>
          <a:p>
            <a:pPr eaLnBrk="1" hangingPunct="1">
              <a:lnSpc>
                <a:spcPct val="110000"/>
              </a:lnSpc>
            </a:pPr>
            <a:r>
              <a:rPr lang="de-DE" altLang="en-US" sz="2400" dirty="0"/>
              <a:t>General techniques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Shape coding: Use shape to represent certain information encoding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Color icons: Use color icons to encode more information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Tile bars: Use small icons to represent the relevant feature vectors in document retrieval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332203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Chernoff Faces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49566" y="1166093"/>
            <a:ext cx="10972800" cy="26670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dirty="0">
                <a:latin typeface="Calibri" panose="020F0502020204030204" pitchFamily="34" charset="0"/>
              </a:rPr>
              <a:t>A way to display variables on a two-dimensional surface, e.g., let x be eyebrow slant, y be eye size, z be nose length, etc. 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>
                <a:latin typeface="Calibri" panose="020F0502020204030204" pitchFamily="34" charset="0"/>
              </a:rPr>
              <a:t>The figure shows faces produced using 10 characteristics--head eccentricity, eye size, eye spacing, eye eccentricity, pupil size, eyebrow slant, nose size, mouth shape, mouth size, and mouth opening): Each assigned one of 10 possible values, generated using </a:t>
            </a:r>
            <a:r>
              <a:rPr lang="en-US" altLang="en-US" sz="2400" i="1" dirty="0">
                <a:latin typeface="Calibri" panose="020F0502020204030204" pitchFamily="34" charset="0"/>
                <a:hlinkClick r:id="rId3"/>
              </a:rPr>
              <a:t>Mathematica</a:t>
            </a:r>
            <a:r>
              <a:rPr lang="en-US" altLang="en-US" sz="2400" dirty="0">
                <a:latin typeface="Calibri" panose="020F0502020204030204" pitchFamily="34" charset="0"/>
              </a:rPr>
              <a:t> (S. Dickson)</a:t>
            </a:r>
          </a:p>
        </p:txBody>
      </p:sp>
      <p:sp>
        <p:nvSpPr>
          <p:cNvPr id="44037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549566" y="4038600"/>
            <a:ext cx="6324600" cy="2548297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sz="2400" dirty="0">
                <a:latin typeface="Calibri" panose="020F0502020204030204" pitchFamily="34" charset="0"/>
              </a:rPr>
              <a:t>REFERENCE: </a:t>
            </a:r>
            <a:r>
              <a:rPr lang="en-US" altLang="en-US" sz="2400" dirty="0" err="1">
                <a:latin typeface="Calibri" panose="020F0502020204030204" pitchFamily="34" charset="0"/>
              </a:rPr>
              <a:t>Gonick</a:t>
            </a:r>
            <a:r>
              <a:rPr lang="en-US" altLang="en-US" sz="2400" dirty="0">
                <a:latin typeface="Calibri" panose="020F0502020204030204" pitchFamily="34" charset="0"/>
              </a:rPr>
              <a:t>, L. and Smith, W. </a:t>
            </a:r>
            <a:r>
              <a:rPr lang="en-US" altLang="en-US" sz="2400" i="1" dirty="0">
                <a:latin typeface="Calibri" panose="020F0502020204030204" pitchFamily="34" charset="0"/>
                <a:hlinkClick r:id="rId4"/>
              </a:rPr>
              <a:t>The Cartoon Guide to Statistics.</a:t>
            </a:r>
            <a:r>
              <a:rPr lang="en-US" altLang="en-US" sz="2400" dirty="0">
                <a:latin typeface="Calibri" panose="020F0502020204030204" pitchFamily="34" charset="0"/>
              </a:rPr>
              <a:t> New York: Harper Perennial, p. 212, 1993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 err="1">
                <a:latin typeface="Calibri" panose="020F0502020204030204" pitchFamily="34" charset="0"/>
              </a:rPr>
              <a:t>Weisstein</a:t>
            </a:r>
            <a:r>
              <a:rPr lang="en-US" altLang="en-US" sz="2400" dirty="0">
                <a:latin typeface="Calibri" panose="020F0502020204030204" pitchFamily="34" charset="0"/>
              </a:rPr>
              <a:t>, Eric W. "</a:t>
            </a:r>
            <a:r>
              <a:rPr lang="en-US" altLang="en-US" sz="2400" dirty="0" err="1">
                <a:latin typeface="Calibri" panose="020F0502020204030204" pitchFamily="34" charset="0"/>
              </a:rPr>
              <a:t>Chernoff</a:t>
            </a:r>
            <a:r>
              <a:rPr lang="en-US" altLang="en-US" sz="2400" dirty="0">
                <a:latin typeface="Calibri" panose="020F0502020204030204" pitchFamily="34" charset="0"/>
              </a:rPr>
              <a:t> Face." From </a:t>
            </a:r>
            <a:r>
              <a:rPr lang="en-US" altLang="en-US" sz="2400" i="1" dirty="0" err="1">
                <a:latin typeface="Calibri" panose="020F0502020204030204" pitchFamily="34" charset="0"/>
              </a:rPr>
              <a:t>MathWorld</a:t>
            </a:r>
            <a:r>
              <a:rPr lang="en-US" altLang="en-US" sz="2400" dirty="0">
                <a:latin typeface="Calibri" panose="020F0502020204030204" pitchFamily="34" charset="0"/>
              </a:rPr>
              <a:t>--A Wolfram Web Resource. </a:t>
            </a:r>
            <a:r>
              <a:rPr lang="en-US" altLang="en-US" sz="2400" dirty="0">
                <a:latin typeface="Calibri" panose="020F0502020204030204" pitchFamily="34" charset="0"/>
                <a:hlinkClick r:id="rId5"/>
              </a:rPr>
              <a:t>mathworld.wolfram.com/ChernoffFace.html</a:t>
            </a:r>
            <a:r>
              <a:rPr lang="en-US" altLang="en-US" sz="2400" dirty="0">
                <a:latin typeface="Calibri" panose="020F0502020204030204" pitchFamily="34" charset="0"/>
              </a:rPr>
              <a:t> </a:t>
            </a:r>
          </a:p>
        </p:txBody>
      </p:sp>
      <p:pic>
        <p:nvPicPr>
          <p:cNvPr id="44038" name="Picture 4" descr="ChernoffFac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166" y="3533416"/>
            <a:ext cx="4276725" cy="3171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2003739"/>
      </p:ext>
    </p:extLst>
  </p:cSld>
  <p:clrMapOvr>
    <a:masterClrMapping/>
  </p:clrMapOvr>
  <p:transition>
    <p:zo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60" name="Picture 2" descr="StickCens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36" y="1176042"/>
            <a:ext cx="6165641" cy="5764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Rectangle 3"/>
          <p:cNvSpPr>
            <a:spLocks noChangeArrowheads="1"/>
          </p:cNvSpPr>
          <p:nvPr/>
        </p:nvSpPr>
        <p:spPr bwMode="auto">
          <a:xfrm>
            <a:off x="2085975" y="1066800"/>
            <a:ext cx="8248650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defTabSz="3810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38100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3810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3810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3810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lvl="1" eaLnBrk="1" hangingPunct="1">
              <a:buClrTx/>
              <a:buSzPct val="130000"/>
              <a:buFontTx/>
              <a:buNone/>
            </a:pPr>
            <a:endParaRPr lang="de-DE" altLang="en-US" sz="4000">
              <a:latin typeface="Arial Narrow" panose="020B0606020202030204" pitchFamily="34" charset="0"/>
            </a:endParaRPr>
          </a:p>
          <a:p>
            <a:pPr lvl="1" eaLnBrk="1" hangingPunct="1">
              <a:buClrTx/>
              <a:buSzPct val="130000"/>
              <a:buFontTx/>
              <a:buNone/>
            </a:pPr>
            <a:endParaRPr lang="de-DE" altLang="en-US">
              <a:latin typeface="Arial Narrow" panose="020B0606020202030204" pitchFamily="34" charset="0"/>
            </a:endParaRPr>
          </a:p>
          <a:p>
            <a:pPr lvl="1" eaLnBrk="1" hangingPunct="1">
              <a:buClrTx/>
              <a:buSzPct val="130000"/>
              <a:buFontTx/>
              <a:buNone/>
            </a:pPr>
            <a:endParaRPr lang="de-DE" altLang="en-US">
              <a:latin typeface="Arial Narrow" panose="020B0606020202030204" pitchFamily="34" charset="0"/>
            </a:endParaRPr>
          </a:p>
          <a:p>
            <a:pPr lvl="1" eaLnBrk="1" hangingPunct="1">
              <a:buClrTx/>
              <a:buSzPct val="130000"/>
              <a:buFontTx/>
              <a:buNone/>
            </a:pPr>
            <a:endParaRPr lang="de-DE" altLang="en-US">
              <a:latin typeface="Arial Narrow" panose="020B0606020202030204" pitchFamily="34" charset="0"/>
            </a:endParaRPr>
          </a:p>
          <a:p>
            <a:pPr lvl="1" eaLnBrk="1" hangingPunct="1">
              <a:buClrTx/>
              <a:buSzPct val="130000"/>
              <a:buFontTx/>
              <a:buNone/>
            </a:pPr>
            <a:endParaRPr lang="de-DE" altLang="en-US">
              <a:latin typeface="Arial Narrow" panose="020B0606020202030204" pitchFamily="34" charset="0"/>
            </a:endParaRPr>
          </a:p>
          <a:p>
            <a:pPr lvl="1" eaLnBrk="1" hangingPunct="1">
              <a:buClrTx/>
              <a:buSzPct val="130000"/>
              <a:buFontTx/>
              <a:buNone/>
            </a:pPr>
            <a:endParaRPr lang="de-DE" altLang="en-US">
              <a:latin typeface="Arial Narrow" panose="020B0606020202030204" pitchFamily="34" charset="0"/>
            </a:endParaRPr>
          </a:p>
          <a:p>
            <a:pPr lvl="1" eaLnBrk="1" hangingPunct="1">
              <a:buClrTx/>
              <a:buSzPct val="130000"/>
              <a:buFontTx/>
              <a:buNone/>
            </a:pPr>
            <a:endParaRPr lang="de-DE" altLang="en-US">
              <a:latin typeface="Arial Narrow" panose="020B0606020202030204" pitchFamily="34" charset="0"/>
            </a:endParaRPr>
          </a:p>
          <a:p>
            <a:pPr lvl="1" eaLnBrk="1" hangingPunct="1">
              <a:buClrTx/>
              <a:buSzPct val="130000"/>
              <a:buFontTx/>
              <a:buNone/>
            </a:pPr>
            <a:endParaRPr lang="de-DE" altLang="en-US">
              <a:latin typeface="Arial Narrow" panose="020B0606020202030204" pitchFamily="34" charset="0"/>
            </a:endParaRPr>
          </a:p>
          <a:p>
            <a:pPr lvl="1" eaLnBrk="1" hangingPunct="1">
              <a:buClrTx/>
              <a:buSzPct val="130000"/>
              <a:buFontTx/>
              <a:buNone/>
            </a:pPr>
            <a:endParaRPr lang="de-DE" altLang="en-US">
              <a:latin typeface="Arial Narrow" panose="020B0606020202030204" pitchFamily="34" charset="0"/>
            </a:endParaRPr>
          </a:p>
          <a:p>
            <a:pPr lvl="1" eaLnBrk="1" hangingPunct="1">
              <a:buClrTx/>
              <a:buSzPct val="130000"/>
              <a:buFontTx/>
              <a:buNone/>
            </a:pPr>
            <a:endParaRPr lang="de-DE" altLang="en-US">
              <a:latin typeface="Arial Narrow" panose="020B0606020202030204" pitchFamily="34" charset="0"/>
            </a:endParaRPr>
          </a:p>
          <a:p>
            <a:pPr lvl="1" eaLnBrk="1" hangingPunct="1">
              <a:buClrTx/>
              <a:buSzPct val="130000"/>
              <a:buFontTx/>
              <a:buNone/>
            </a:pPr>
            <a:endParaRPr lang="de-DE" altLang="en-US">
              <a:latin typeface="Arial Narrow" panose="020B0606020202030204" pitchFamily="34" charset="0"/>
            </a:endParaRPr>
          </a:p>
          <a:p>
            <a:pPr lvl="1" eaLnBrk="1" hangingPunct="1">
              <a:buClrTx/>
              <a:buSzPct val="130000"/>
              <a:buFontTx/>
              <a:buNone/>
            </a:pPr>
            <a:endParaRPr lang="de-DE" altLang="en-US">
              <a:latin typeface="Arial Narrow" panose="020B0606020202030204" pitchFamily="34" charset="0"/>
            </a:endParaRPr>
          </a:p>
          <a:p>
            <a:pPr lvl="1" eaLnBrk="1" hangingPunct="1">
              <a:buClrTx/>
              <a:buSzPct val="130000"/>
              <a:buFontTx/>
              <a:buNone/>
            </a:pPr>
            <a:r>
              <a:rPr lang="de-DE" altLang="en-US" sz="1800">
                <a:latin typeface="Arial Narrow" panose="020B0606020202030204" pitchFamily="34" charset="0"/>
              </a:rPr>
              <a:t>					</a:t>
            </a:r>
          </a:p>
          <a:p>
            <a:pPr lvl="1" eaLnBrk="1" hangingPunct="1">
              <a:buClrTx/>
              <a:buSzPct val="130000"/>
              <a:buFontTx/>
              <a:buNone/>
            </a:pPr>
            <a:r>
              <a:rPr lang="de-DE" altLang="en-US" sz="1800">
                <a:latin typeface="Arial Narrow" panose="020B0606020202030204" pitchFamily="34" charset="0"/>
              </a:rPr>
              <a:t>				</a:t>
            </a:r>
          </a:p>
          <a:p>
            <a:pPr lvl="1" eaLnBrk="1" hangingPunct="1">
              <a:buClrTx/>
              <a:buSzPct val="130000"/>
              <a:buFontTx/>
              <a:buNone/>
            </a:pPr>
            <a:endParaRPr lang="de-DE" altLang="en-US" sz="1800">
              <a:latin typeface="Arial Narrow" panose="020B0606020202030204" pitchFamily="34" charset="0"/>
            </a:endParaRPr>
          </a:p>
          <a:p>
            <a:pPr lvl="1" eaLnBrk="1" hangingPunct="1">
              <a:buClrTx/>
              <a:buSzPct val="130000"/>
              <a:buFontTx/>
              <a:buNone/>
            </a:pPr>
            <a:r>
              <a:rPr lang="de-DE" altLang="en-US" sz="1800">
                <a:latin typeface="Arial Narrow" panose="020B0606020202030204" pitchFamily="34" charset="0"/>
              </a:rPr>
              <a:t>					</a:t>
            </a:r>
          </a:p>
        </p:txBody>
      </p:sp>
      <p:sp>
        <p:nvSpPr>
          <p:cNvPr id="45063" name="Text Box 5"/>
          <p:cNvSpPr txBox="1">
            <a:spLocks noChangeArrowheads="1"/>
          </p:cNvSpPr>
          <p:nvPr/>
        </p:nvSpPr>
        <p:spPr bwMode="auto">
          <a:xfrm rot="-5417876">
            <a:off x="-997158" y="3951289"/>
            <a:ext cx="3582988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de-DE" altLang="en-US" sz="800" dirty="0">
                <a:solidFill>
                  <a:schemeClr val="accent1"/>
                </a:solidFill>
                <a:latin typeface="Arial" panose="020B0604020202020204" pitchFamily="34" charset="0"/>
              </a:rPr>
              <a:t>used by permission of G. Grinstein, University of Massachusettes at Lowell</a:t>
            </a:r>
          </a:p>
        </p:txBody>
      </p:sp>
      <p:sp>
        <p:nvSpPr>
          <p:cNvPr id="45064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2200275" y="202111"/>
            <a:ext cx="7772400" cy="762000"/>
          </a:xfrm>
        </p:spPr>
        <p:txBody>
          <a:bodyPr/>
          <a:lstStyle/>
          <a:p>
            <a:pPr eaLnBrk="1" hangingPunct="1"/>
            <a:r>
              <a:rPr lang="de-DE" altLang="en-US" dirty="0"/>
              <a:t>Stick</a:t>
            </a:r>
            <a:r>
              <a:rPr lang="de-DE" altLang="en-US" dirty="0">
                <a:solidFill>
                  <a:schemeClr val="tx1"/>
                </a:solidFill>
              </a:rPr>
              <a:t> </a:t>
            </a:r>
            <a:r>
              <a:rPr lang="de-DE" altLang="en-US" dirty="0"/>
              <a:t>Figure</a:t>
            </a:r>
            <a:endParaRPr lang="en-US" altLang="en-US" sz="4000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7076448" y="1745308"/>
            <a:ext cx="4464091" cy="3797300"/>
          </a:xfrm>
          <a:prstGeom prst="rect">
            <a:avLst/>
          </a:prstGeom>
        </p:spPr>
        <p:txBody>
          <a:bodyPr/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de-DE" altLang="en-US" dirty="0">
                <a:latin typeface="Calibri" panose="020F0502020204030204" pitchFamily="34" charset="0"/>
              </a:rPr>
              <a:t>A census data figure showing age, income, gender, education, etc.</a:t>
            </a:r>
          </a:p>
          <a:p>
            <a:pPr>
              <a:lnSpc>
                <a:spcPct val="110000"/>
              </a:lnSpc>
            </a:pPr>
            <a:endParaRPr lang="de-DE" altLang="en-US" dirty="0">
              <a:latin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A 5-piece stick figure (1 body and 4 limbs w. different angle/length)</a:t>
            </a:r>
          </a:p>
          <a:p>
            <a:pPr marL="0" indent="0">
              <a:lnSpc>
                <a:spcPct val="110000"/>
              </a:lnSpc>
              <a:buNone/>
            </a:pPr>
            <a:endParaRPr lang="de-DE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491400"/>
      </p:ext>
    </p:extLst>
  </p:cSld>
  <p:clrMapOvr>
    <a:masterClrMapping/>
  </p:clrMapOvr>
  <p:transition>
    <p:zo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GraphVis_ExConeTree_15_d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312" y="4017250"/>
            <a:ext cx="4012820" cy="2311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de-DE" altLang="en-US" dirty="0"/>
              <a:t>Hierarchical Visualization Techniques</a:t>
            </a:r>
            <a:endParaRPr lang="en-US" altLang="en-US" dirty="0"/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de-DE" altLang="en-US" sz="2400" dirty="0"/>
              <a:t>Visualization of the data using a hierarchical partitioning into subspaces</a:t>
            </a:r>
          </a:p>
          <a:p>
            <a:pPr eaLnBrk="1" hangingPunct="1">
              <a:lnSpc>
                <a:spcPct val="110000"/>
              </a:lnSpc>
            </a:pPr>
            <a:r>
              <a:rPr lang="de-DE" altLang="en-US" sz="2400" dirty="0"/>
              <a:t>Methods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Dimensional Stacking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Worlds-within-Worlds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Tree-Map 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Cone Trees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InfoCube</a:t>
            </a:r>
            <a:endParaRPr lang="en-US" altLang="en-US" sz="2400" dirty="0"/>
          </a:p>
        </p:txBody>
      </p:sp>
      <p:pic>
        <p:nvPicPr>
          <p:cNvPr id="4" name="Picture 3" descr="dimstac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389" y="1831954"/>
            <a:ext cx="3391720" cy="1909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pic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482" y="1831953"/>
            <a:ext cx="3108402" cy="1909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C:\hanj\0bk\bk3_slides\photos\million-treemap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364" y="4017250"/>
            <a:ext cx="2480039" cy="186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1" descr="http://www.csl.sony.co.jp/person/rekimoto/cube/cube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4773" y="3903603"/>
            <a:ext cx="2740219" cy="2087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82495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Dimensional Stacking</a:t>
            </a:r>
          </a:p>
        </p:txBody>
      </p:sp>
      <p:sp>
        <p:nvSpPr>
          <p:cNvPr id="47108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742949" y="3581400"/>
            <a:ext cx="10429875" cy="3048000"/>
          </a:xfrm>
        </p:spPr>
        <p:txBody>
          <a:bodyPr/>
          <a:lstStyle/>
          <a:p>
            <a:pPr eaLnBrk="1" hangingPunct="1"/>
            <a:r>
              <a:rPr lang="de-DE" altLang="en-US" sz="2400" dirty="0">
                <a:latin typeface="Calibri" panose="020F0502020204030204" pitchFamily="34" charset="0"/>
              </a:rPr>
              <a:t>Partitioning of the n-dimensional attribute space in 2-D subspaces, which are ‘stacked’ into each other</a:t>
            </a:r>
          </a:p>
          <a:p>
            <a:pPr eaLnBrk="1" hangingPunct="1"/>
            <a:r>
              <a:rPr lang="de-DE" altLang="en-US" sz="2400" dirty="0">
                <a:latin typeface="Calibri" panose="020F0502020204030204" pitchFamily="34" charset="0"/>
              </a:rPr>
              <a:t>Partitioning of the attribute value ranges into classes.  The important attributes should be used on the outer levels.</a:t>
            </a:r>
            <a:endParaRPr lang="de-DE" altLang="en-US" sz="2400" b="1" dirty="0">
              <a:latin typeface="Calibri" panose="020F0502020204030204" pitchFamily="34" charset="0"/>
            </a:endParaRPr>
          </a:p>
          <a:p>
            <a:pPr eaLnBrk="1" hangingPunct="1"/>
            <a:r>
              <a:rPr lang="de-DE" altLang="en-US" sz="2400" dirty="0">
                <a:latin typeface="Calibri" panose="020F0502020204030204" pitchFamily="34" charset="0"/>
              </a:rPr>
              <a:t>Adequate for data with ordinal attributes of low cardinality</a:t>
            </a:r>
          </a:p>
          <a:p>
            <a:pPr eaLnBrk="1" hangingPunct="1"/>
            <a:r>
              <a:rPr lang="en-US" altLang="en-US" sz="2400" dirty="0">
                <a:latin typeface="Calibri" panose="020F0502020204030204" pitchFamily="34" charset="0"/>
              </a:rPr>
              <a:t>But, difficult to display more than nine dimensions</a:t>
            </a:r>
          </a:p>
          <a:p>
            <a:pPr eaLnBrk="1" hangingPunct="1"/>
            <a:r>
              <a:rPr lang="en-US" altLang="en-US" sz="2400" dirty="0">
                <a:latin typeface="Calibri" panose="020F0502020204030204" pitchFamily="34" charset="0"/>
              </a:rPr>
              <a:t>Important to map dimensions appropriately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167" y="1228725"/>
            <a:ext cx="8453438" cy="224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70606"/>
      </p:ext>
    </p:extLst>
  </p:cSld>
  <p:clrMapOvr>
    <a:masterClrMapping/>
  </p:clrMapOvr>
  <p:transition>
    <p:zo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ChangeArrowheads="1"/>
          </p:cNvSpPr>
          <p:nvPr/>
        </p:nvSpPr>
        <p:spPr bwMode="auto">
          <a:xfrm>
            <a:off x="2590800" y="1219201"/>
            <a:ext cx="75819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3810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lvl="2">
              <a:spcBef>
                <a:spcPts val="1900"/>
              </a:spcBef>
              <a:spcAft>
                <a:spcPts val="1500"/>
              </a:spcAft>
              <a:buClrTx/>
              <a:buSzTx/>
              <a:buNone/>
            </a:pPr>
            <a:r>
              <a:rPr lang="de-DE" altLang="en-US" sz="1000">
                <a:solidFill>
                  <a:schemeClr val="accent1"/>
                </a:solidFill>
                <a:latin typeface="Arial" panose="020B0604020202020204" pitchFamily="34" charset="0"/>
              </a:rPr>
              <a:t>Used by permission of M. Ward, Worcester Polytechnic Institute</a:t>
            </a:r>
          </a:p>
        </p:txBody>
      </p:sp>
      <p:pic>
        <p:nvPicPr>
          <p:cNvPr id="48132" name="Picture 3" descr="dimsta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1" y="1460500"/>
            <a:ext cx="7419975" cy="417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3" name="Text Box 4"/>
          <p:cNvSpPr txBox="1">
            <a:spLocks noChangeArrowheads="1"/>
          </p:cNvSpPr>
          <p:nvPr/>
        </p:nvSpPr>
        <p:spPr bwMode="auto">
          <a:xfrm>
            <a:off x="1905000" y="5715001"/>
            <a:ext cx="83058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de-DE" altLang="en-US" sz="2000">
                <a:latin typeface="Calibri" panose="020F0502020204030204" pitchFamily="34" charset="0"/>
              </a:rPr>
              <a:t>Visualization of oil mining data with longitude and latitude mapped to the outer x-, y-axes and ore grade and depth mapped to the inner x-, y-axes</a:t>
            </a:r>
          </a:p>
        </p:txBody>
      </p:sp>
      <p:sp>
        <p:nvSpPr>
          <p:cNvPr id="48134" name="Rectangle 5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Dimensional Stacking</a:t>
            </a:r>
          </a:p>
        </p:txBody>
      </p:sp>
    </p:spTree>
    <p:extLst>
      <p:ext uri="{BB962C8B-B14F-4D97-AF65-F5344CB8AC3E}">
        <p14:creationId xmlns:p14="http://schemas.microsoft.com/office/powerpoint/2010/main" val="339265922"/>
      </p:ext>
    </p:extLst>
  </p:cSld>
  <p:clrMapOvr>
    <a:masterClrMapping/>
  </p:clrMapOvr>
  <p:transition>
    <p:zo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Tree-Map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5018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561975" y="1219200"/>
            <a:ext cx="10982325" cy="1600200"/>
          </a:xfrm>
        </p:spPr>
        <p:txBody>
          <a:bodyPr/>
          <a:lstStyle/>
          <a:p>
            <a:pPr eaLnBrk="1" hangingPunct="1"/>
            <a:r>
              <a:rPr lang="de-DE" altLang="en-US" sz="2400"/>
              <a:t>Screen-filling method which uses a hierarchical partitioning of the screen into regions depending on the attribute values</a:t>
            </a:r>
            <a:endParaRPr lang="de-DE" altLang="en-US" sz="2400" b="1"/>
          </a:p>
          <a:p>
            <a:pPr eaLnBrk="1" hangingPunct="1"/>
            <a:r>
              <a:rPr lang="de-DE" altLang="en-US" sz="2400"/>
              <a:t>The x- and y-dimension of the screen are partitioned alternately according to the attribute values (classes)</a:t>
            </a:r>
          </a:p>
        </p:txBody>
      </p:sp>
      <p:sp>
        <p:nvSpPr>
          <p:cNvPr id="50181" name="Text Box 5"/>
          <p:cNvSpPr txBox="1">
            <a:spLocks noChangeArrowheads="1"/>
          </p:cNvSpPr>
          <p:nvPr/>
        </p:nvSpPr>
        <p:spPr bwMode="auto">
          <a:xfrm>
            <a:off x="1123950" y="6367462"/>
            <a:ext cx="45672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 err="1"/>
              <a:t>Schneiderman@UMD</a:t>
            </a:r>
            <a:r>
              <a:rPr lang="en-US" altLang="en-US" sz="1600" dirty="0"/>
              <a:t>: Tree-Map of a File System</a:t>
            </a:r>
          </a:p>
        </p:txBody>
      </p:sp>
      <p:pic>
        <p:nvPicPr>
          <p:cNvPr id="50182" name="Picture 7" descr="C:\hanj\0bk\bk3_slides\photos\million-treema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76" y="2962519"/>
            <a:ext cx="4494028" cy="337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2962519"/>
            <a:ext cx="4695825" cy="337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4" name="Text Box 5"/>
          <p:cNvSpPr txBox="1">
            <a:spLocks noChangeArrowheads="1"/>
          </p:cNvSpPr>
          <p:nvPr/>
        </p:nvSpPr>
        <p:spPr bwMode="auto">
          <a:xfrm>
            <a:off x="6200776" y="6273800"/>
            <a:ext cx="449402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 err="1"/>
              <a:t>Schneiderman@UMD</a:t>
            </a:r>
            <a:r>
              <a:rPr lang="en-US" altLang="en-US" sz="1600" dirty="0"/>
              <a:t>: Tree-Map to support large data sets of a million items </a:t>
            </a:r>
          </a:p>
        </p:txBody>
      </p:sp>
    </p:spTree>
    <p:extLst>
      <p:ext uri="{BB962C8B-B14F-4D97-AF65-F5344CB8AC3E}">
        <p14:creationId xmlns:p14="http://schemas.microsoft.com/office/powerpoint/2010/main" val="32434281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en-US" dirty="0"/>
              <a:t>InfoCube</a:t>
            </a:r>
            <a:endParaRPr lang="en-US" altLang="en-US" dirty="0"/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190625"/>
            <a:ext cx="10953750" cy="1562100"/>
          </a:xfrm>
        </p:spPr>
        <p:txBody>
          <a:bodyPr/>
          <a:lstStyle/>
          <a:p>
            <a:pPr eaLnBrk="1" hangingPunct="1"/>
            <a:r>
              <a:rPr lang="de-DE" altLang="en-US" sz="2400" dirty="0"/>
              <a:t>A 3-D visualization technique where hierarchical information is displayed as nested semi-transparent cubes </a:t>
            </a:r>
          </a:p>
          <a:p>
            <a:pPr eaLnBrk="1" hangingPunct="1"/>
            <a:r>
              <a:rPr lang="de-DE" altLang="en-US" sz="2400" dirty="0"/>
              <a:t>The outermost cubes correspond to the top level data, while the subnodes or the lower level data are represented as smaller cubes inside the outermost cubes, etc.</a:t>
            </a:r>
          </a:p>
        </p:txBody>
      </p:sp>
      <p:pic>
        <p:nvPicPr>
          <p:cNvPr id="51205" name="Picture 11" descr="http://www.csl.sony.co.jp/person/rekimoto/cube/cub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0" y="2838449"/>
            <a:ext cx="5219700" cy="3976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93384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75493" y="184011"/>
            <a:ext cx="11841015" cy="738909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Visualizing Complex Data and Relations: Tag Cloud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145529"/>
            <a:ext cx="5486401" cy="4114800"/>
          </a:xfrm>
        </p:spPr>
        <p:txBody>
          <a:bodyPr/>
          <a:lstStyle/>
          <a:p>
            <a:r>
              <a:rPr lang="en-US" altLang="en-US" sz="2400" dirty="0">
                <a:solidFill>
                  <a:srgbClr val="FF0000"/>
                </a:solidFill>
              </a:rPr>
              <a:t>Tag cloud</a:t>
            </a:r>
            <a:r>
              <a:rPr lang="en-US" altLang="en-US" sz="2400" dirty="0"/>
              <a:t>: Visualizing user-generated tags</a:t>
            </a:r>
          </a:p>
          <a:p>
            <a:pPr lvl="1"/>
            <a:r>
              <a:rPr lang="en-US" altLang="en-US" sz="2400" dirty="0"/>
              <a:t>The importance of tag is represented by font size/color</a:t>
            </a:r>
          </a:p>
          <a:p>
            <a:pPr lvl="1"/>
            <a:r>
              <a:rPr lang="en-US" altLang="en-US" sz="2400" dirty="0"/>
              <a:t>Popularly used to visualize word/phrase distributions</a:t>
            </a:r>
          </a:p>
        </p:txBody>
      </p:sp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965" y="1219200"/>
            <a:ext cx="5626861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253" name="Rectangle 5"/>
          <p:cNvSpPr>
            <a:spLocks noChangeArrowheads="1"/>
          </p:cNvSpPr>
          <p:nvPr/>
        </p:nvSpPr>
        <p:spPr bwMode="auto">
          <a:xfrm>
            <a:off x="1770064" y="1981200"/>
            <a:ext cx="4325937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lvl="1"/>
            <a:endParaRPr lang="en-US" altLang="en-US" sz="2400" dirty="0">
              <a:latin typeface="Calibri" panose="020F0502020204030204" pitchFamily="34" charset="0"/>
            </a:endParaRPr>
          </a:p>
        </p:txBody>
      </p:sp>
      <p:sp>
        <p:nvSpPr>
          <p:cNvPr id="53254" name="Text Box 6"/>
          <p:cNvSpPr txBox="1">
            <a:spLocks noChangeArrowheads="1"/>
          </p:cNvSpPr>
          <p:nvPr/>
        </p:nvSpPr>
        <p:spPr bwMode="auto">
          <a:xfrm>
            <a:off x="6572250" y="5941071"/>
            <a:ext cx="4800600" cy="3698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 err="1"/>
              <a:t>Newsmap</a:t>
            </a:r>
            <a:r>
              <a:rPr lang="en-US" altLang="en-US" sz="1800" dirty="0"/>
              <a:t>: Google News Stories in 2005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95" y="3670250"/>
            <a:ext cx="5226050" cy="1783213"/>
          </a:xfrm>
          <a:prstGeom prst="rect">
            <a:avLst/>
          </a:prstGeom>
        </p:spPr>
      </p:pic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816120" y="5497512"/>
            <a:ext cx="4800600" cy="3698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KDD 2013 Research Paper Title Tag Cloud</a:t>
            </a:r>
          </a:p>
        </p:txBody>
      </p:sp>
    </p:spTree>
    <p:extLst>
      <p:ext uri="{BB962C8B-B14F-4D97-AF65-F5344CB8AC3E}">
        <p14:creationId xmlns:p14="http://schemas.microsoft.com/office/powerpoint/2010/main" val="3085677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656665" y="304800"/>
            <a:ext cx="10954870" cy="68580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 dirty="0"/>
              <a:t>Types of Data Sets: (3) </a:t>
            </a:r>
            <a:r>
              <a:rPr lang="en-US" altLang="en-US" dirty="0">
                <a:cs typeface="Times New Roman" panose="02020603050405020304" pitchFamily="18" charset="0"/>
              </a:rPr>
              <a:t>Ordered Data</a:t>
            </a:r>
            <a:endParaRPr lang="en-US" altLang="en-US" dirty="0"/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6666" y="1151556"/>
            <a:ext cx="5768198" cy="552597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523881" indent="-342900"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Video data: sequence of images</a:t>
            </a:r>
          </a:p>
          <a:p>
            <a:pPr marL="180981" indent="0">
              <a:spcBef>
                <a:spcPts val="0"/>
              </a:spcBef>
              <a:buNone/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Temporal data: time-series</a:t>
            </a: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Sequential Data: transaction sequences</a:t>
            </a:r>
          </a:p>
          <a:p>
            <a:pPr marL="180981" indent="0">
              <a:spcBef>
                <a:spcPts val="0"/>
              </a:spcBef>
              <a:buNone/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180981" indent="0">
              <a:spcBef>
                <a:spcPts val="0"/>
              </a:spcBef>
              <a:buNone/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Genetic sequence data</a:t>
            </a:r>
          </a:p>
        </p:txBody>
      </p:sp>
      <p:pic>
        <p:nvPicPr>
          <p:cNvPr id="37892" name="Picture 4" descr="http://www.panspermia.org/cllu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612" y="3637815"/>
            <a:ext cx="5179096" cy="303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4" name="Picture 6" descr="http://www.albertbelle.net/pictures/jimart/belleartb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451" y="1684625"/>
            <a:ext cx="6688257" cy="187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6" name="Picture 8" descr="https://onlinecourses.science.psu.edu/stat510/sites/onlinecourses.science.psu.edu.stat510/files/L01/graph_01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641" y="2474064"/>
            <a:ext cx="3245990" cy="216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6748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120" y="1176670"/>
            <a:ext cx="2979170" cy="231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1676"/>
            <a:ext cx="12191999" cy="738909"/>
          </a:xfrm>
        </p:spPr>
        <p:txBody>
          <a:bodyPr>
            <a:normAutofit/>
          </a:bodyPr>
          <a:lstStyle/>
          <a:p>
            <a:r>
              <a:rPr lang="en-US" altLang="en-US" sz="3600" dirty="0"/>
              <a:t>Visualizing Complex Data and Relations: Social Networks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145530"/>
            <a:ext cx="10838329" cy="593624"/>
          </a:xfrm>
        </p:spPr>
        <p:txBody>
          <a:bodyPr/>
          <a:lstStyle/>
          <a:p>
            <a:r>
              <a:rPr lang="en-US" altLang="en-US" sz="2400" dirty="0"/>
              <a:t>Visualizing non-numerical data: </a:t>
            </a:r>
            <a:r>
              <a:rPr lang="en-US" altLang="en-US" sz="2400" dirty="0">
                <a:solidFill>
                  <a:srgbClr val="FF0000"/>
                </a:solidFill>
              </a:rPr>
              <a:t>social and information networks</a:t>
            </a:r>
          </a:p>
        </p:txBody>
      </p:sp>
      <p:sp>
        <p:nvSpPr>
          <p:cNvPr id="53253" name="Rectangle 5"/>
          <p:cNvSpPr>
            <a:spLocks noChangeArrowheads="1"/>
          </p:cNvSpPr>
          <p:nvPr/>
        </p:nvSpPr>
        <p:spPr bwMode="auto">
          <a:xfrm>
            <a:off x="1770064" y="1981200"/>
            <a:ext cx="4325937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lvl="1"/>
            <a:endParaRPr lang="en-US" altLang="en-US" sz="2400" dirty="0">
              <a:latin typeface="Calibri" panose="020F0502020204030204" pitchFamily="34" charset="0"/>
            </a:endParaRP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781961" y="5066547"/>
            <a:ext cx="3489165" cy="36933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A typical network structure </a:t>
            </a:r>
          </a:p>
        </p:txBody>
      </p:sp>
      <p:pic>
        <p:nvPicPr>
          <p:cNvPr id="46084" name="Picture 4" descr="https://upload.wikimedia.org/wikipedia/commons/7/70/Social_Re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39154"/>
            <a:ext cx="3833887" cy="314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6" name="Picture 6" descr="http://www.fmsasg.com/socialnetworkanalysis/SocialNetworkAnalysis_Graph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87" y="1680321"/>
            <a:ext cx="3817331" cy="393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4937847" y="5705845"/>
            <a:ext cx="2978710" cy="3698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A social network</a:t>
            </a:r>
          </a:p>
        </p:txBody>
      </p:sp>
      <p:pic>
        <p:nvPicPr>
          <p:cNvPr id="15" name="Picture 2" descr="C:\Users\chiwang1\Documents\Project\advisor-advisee\ChiWang_kdd10\Figures\shades_gt.pn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322" y="4258235"/>
            <a:ext cx="2912489" cy="2521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9179859" y="3488630"/>
            <a:ext cx="2390628" cy="646331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organizing information networks</a:t>
            </a:r>
          </a:p>
        </p:txBody>
      </p:sp>
      <p:sp>
        <p:nvSpPr>
          <p:cNvPr id="3" name="Curved Right Arrow 2"/>
          <p:cNvSpPr/>
          <p:nvPr/>
        </p:nvSpPr>
        <p:spPr>
          <a:xfrm>
            <a:off x="8987118" y="3223735"/>
            <a:ext cx="385482" cy="1317812"/>
          </a:xfrm>
          <a:prstGeom prst="curv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332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228600"/>
            <a:ext cx="11106150" cy="838200"/>
          </a:xfrm>
        </p:spPr>
        <p:txBody>
          <a:bodyPr>
            <a:normAutofit/>
          </a:bodyPr>
          <a:lstStyle/>
          <a:p>
            <a:r>
              <a:rPr lang="en-US" altLang="en-US" dirty="0"/>
              <a:t>Chapter 2.  Getting to Know Your Data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3388" y="1209235"/>
            <a:ext cx="10865223" cy="52578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en-US" sz="3200" dirty="0"/>
              <a:t>Data Objects and Attribute Types</a:t>
            </a:r>
          </a:p>
          <a:p>
            <a:pPr>
              <a:lnSpc>
                <a:spcPct val="200000"/>
              </a:lnSpc>
            </a:pPr>
            <a:r>
              <a:rPr lang="en-US" altLang="en-US" sz="3200" dirty="0"/>
              <a:t>Basic Statistical Descriptions of Data</a:t>
            </a:r>
          </a:p>
          <a:p>
            <a:pPr>
              <a:lnSpc>
                <a:spcPct val="200000"/>
              </a:lnSpc>
            </a:pPr>
            <a:r>
              <a:rPr lang="en-US" altLang="en-US" sz="3200" dirty="0"/>
              <a:t>Data Visualization</a:t>
            </a:r>
          </a:p>
          <a:p>
            <a:pPr>
              <a:lnSpc>
                <a:spcPct val="200000"/>
              </a:lnSpc>
            </a:pPr>
            <a:r>
              <a:rPr lang="en-US" altLang="en-US" sz="3200" dirty="0"/>
              <a:t>Measuring Data Similarity and Correlation</a:t>
            </a:r>
          </a:p>
          <a:p>
            <a:pPr>
              <a:lnSpc>
                <a:spcPct val="200000"/>
              </a:lnSpc>
            </a:pPr>
            <a:r>
              <a:rPr lang="en-US" altLang="en-US" sz="3200" dirty="0"/>
              <a:t>Summary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 rot="9694931">
            <a:off x="8896350" y="4667250"/>
            <a:ext cx="450850" cy="485775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5245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228600"/>
            <a:ext cx="10668000" cy="762000"/>
          </a:xfrm>
        </p:spPr>
        <p:txBody>
          <a:bodyPr/>
          <a:lstStyle/>
          <a:p>
            <a:r>
              <a:rPr lang="en-US" altLang="en-US" dirty="0"/>
              <a:t>Similarity, Dissimilarity, and Proximity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262" y="1233409"/>
            <a:ext cx="10148934" cy="5450312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en-US" sz="2400" b="1" dirty="0"/>
              <a:t>Similarity </a:t>
            </a:r>
            <a:r>
              <a:rPr lang="en-US" sz="2400" b="1" dirty="0"/>
              <a:t>measure</a:t>
            </a:r>
            <a:r>
              <a:rPr lang="en-US" sz="2400" dirty="0"/>
              <a:t> or </a:t>
            </a:r>
            <a:r>
              <a:rPr lang="en-US" sz="2400" b="1" dirty="0"/>
              <a:t>similarity function</a:t>
            </a:r>
            <a:endParaRPr lang="en-US" altLang="en-US" sz="2400" b="1" dirty="0"/>
          </a:p>
          <a:p>
            <a:pPr lvl="1">
              <a:spcBef>
                <a:spcPts val="1200"/>
              </a:spcBef>
            </a:pPr>
            <a:r>
              <a:rPr lang="en-US" sz="2400" dirty="0"/>
              <a:t>A real-valued function that quantifies the similarity between two objects</a:t>
            </a:r>
            <a:endParaRPr lang="en-US" altLang="en-US" sz="2400" b="1" dirty="0"/>
          </a:p>
          <a:p>
            <a:pPr lvl="1">
              <a:spcBef>
                <a:spcPts val="1200"/>
              </a:spcBef>
            </a:pPr>
            <a:r>
              <a:rPr lang="en-US" altLang="en-US" sz="2400" dirty="0"/>
              <a:t>Measure how two data objects are alike: The higher value, the more alike</a:t>
            </a:r>
          </a:p>
          <a:p>
            <a:pPr lvl="1">
              <a:spcBef>
                <a:spcPts val="1200"/>
              </a:spcBef>
            </a:pPr>
            <a:r>
              <a:rPr lang="en-US" altLang="en-US" sz="2400" dirty="0"/>
              <a:t>Often falls in the range [0,1]:  0: no similarity; 1: completely similar</a:t>
            </a:r>
          </a:p>
          <a:p>
            <a:pPr>
              <a:spcBef>
                <a:spcPts val="1200"/>
              </a:spcBef>
            </a:pPr>
            <a:r>
              <a:rPr lang="en-US" altLang="en-US" sz="2400" b="1" dirty="0"/>
              <a:t>Dissimilarity</a:t>
            </a:r>
            <a:r>
              <a:rPr lang="en-US" altLang="en-US" sz="2400" dirty="0"/>
              <a:t> (or </a:t>
            </a:r>
            <a:r>
              <a:rPr lang="en-US" altLang="en-US" sz="2400" b="1" dirty="0"/>
              <a:t>distance</a:t>
            </a:r>
            <a:r>
              <a:rPr lang="en-US" altLang="en-US" sz="2400" dirty="0"/>
              <a:t>) measure</a:t>
            </a:r>
          </a:p>
          <a:p>
            <a:pPr lvl="1">
              <a:spcBef>
                <a:spcPts val="1200"/>
              </a:spcBef>
            </a:pPr>
            <a:r>
              <a:rPr lang="en-US" altLang="en-US" sz="2400" dirty="0"/>
              <a:t>Numerical measure of how different two data objects are</a:t>
            </a:r>
          </a:p>
          <a:p>
            <a:pPr lvl="1">
              <a:spcBef>
                <a:spcPts val="1200"/>
              </a:spcBef>
            </a:pPr>
            <a:r>
              <a:rPr lang="en-US" altLang="en-US" sz="2400" dirty="0"/>
              <a:t>In some sense, the inverse of similarity: </a:t>
            </a:r>
            <a:r>
              <a:rPr lang="en-US" sz="2400" dirty="0"/>
              <a:t> The </a:t>
            </a:r>
            <a:r>
              <a:rPr lang="en-US" altLang="en-US" sz="2400" dirty="0"/>
              <a:t>lower, the more alike</a:t>
            </a:r>
          </a:p>
          <a:p>
            <a:pPr lvl="1">
              <a:spcBef>
                <a:spcPts val="1200"/>
              </a:spcBef>
            </a:pPr>
            <a:r>
              <a:rPr lang="en-US" altLang="en-US" sz="2400" dirty="0"/>
              <a:t>Minimum dissimilarity is often 0 (i.e., completely similar)</a:t>
            </a:r>
          </a:p>
          <a:p>
            <a:pPr lvl="1">
              <a:spcBef>
                <a:spcPts val="1200"/>
              </a:spcBef>
            </a:pPr>
            <a:r>
              <a:rPr lang="en-US" altLang="en-US" sz="2400" dirty="0"/>
              <a:t>Range [0, 1] or [0, ∞) , depending on the definition</a:t>
            </a:r>
          </a:p>
          <a:p>
            <a:pPr>
              <a:spcBef>
                <a:spcPts val="1200"/>
              </a:spcBef>
            </a:pPr>
            <a:r>
              <a:rPr lang="en-US" altLang="en-US" sz="2400" b="1" dirty="0"/>
              <a:t>Proximity</a:t>
            </a:r>
            <a:r>
              <a:rPr lang="en-US" altLang="en-US" sz="2400" dirty="0"/>
              <a:t> usually refers to either similarity or dissimilarity</a:t>
            </a:r>
          </a:p>
        </p:txBody>
      </p:sp>
    </p:spTree>
    <p:extLst>
      <p:ext uri="{BB962C8B-B14F-4D97-AF65-F5344CB8AC3E}">
        <p14:creationId xmlns:p14="http://schemas.microsoft.com/office/powerpoint/2010/main" val="25480037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228600"/>
            <a:ext cx="10668000" cy="7620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Data Matrix and Dissimilarity Matrix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262" y="1167897"/>
            <a:ext cx="7912728" cy="5316648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en-US" sz="2400" dirty="0"/>
              <a:t>Data matrix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altLang="en-US" sz="2400" dirty="0"/>
              <a:t>A data matrix of n data points with </a:t>
            </a:r>
            <a:r>
              <a:rPr lang="en-US" altLang="en-US" sz="2400" i="1" dirty="0"/>
              <a:t>l</a:t>
            </a:r>
            <a:r>
              <a:rPr lang="en-US" altLang="en-US" sz="2400" dirty="0"/>
              <a:t> dimensions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en-US" sz="2400" dirty="0"/>
              <a:t>Dissimilarity (distance) matrix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altLang="en-US" sz="2400" dirty="0"/>
              <a:t>n data points, but registers only the distance </a:t>
            </a:r>
            <a:r>
              <a:rPr lang="en-US" altLang="zh-CN" sz="2400" i="1" dirty="0">
                <a:ea typeface="SimSun" panose="02010600030101010101" pitchFamily="2" charset="-122"/>
              </a:rPr>
              <a:t>d</a:t>
            </a:r>
            <a:r>
              <a:rPr lang="en-US" altLang="zh-CN" sz="2400" dirty="0">
                <a:ea typeface="SimSun" panose="02010600030101010101" pitchFamily="2" charset="-122"/>
              </a:rPr>
              <a:t>(</a:t>
            </a:r>
            <a:r>
              <a:rPr lang="en-US" altLang="zh-CN" sz="2400" i="1" dirty="0" err="1">
                <a:ea typeface="SimSun" panose="02010600030101010101" pitchFamily="2" charset="-122"/>
              </a:rPr>
              <a:t>i</a:t>
            </a:r>
            <a:r>
              <a:rPr lang="en-US" altLang="zh-CN" sz="2400" i="1" dirty="0">
                <a:ea typeface="SimSun" panose="02010600030101010101" pitchFamily="2" charset="-122"/>
              </a:rPr>
              <a:t>, j</a:t>
            </a:r>
            <a:r>
              <a:rPr lang="en-US" altLang="zh-CN" sz="2400" dirty="0">
                <a:ea typeface="SimSun" panose="02010600030101010101" pitchFamily="2" charset="-122"/>
              </a:rPr>
              <a:t>) (typically metric)</a:t>
            </a:r>
            <a:endParaRPr lang="en-US" altLang="en-US" sz="2400" dirty="0"/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altLang="en-US" sz="2400" dirty="0"/>
              <a:t>Usually symmetric, thus a triangular matrix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srgbClr val="FF0000"/>
                </a:solidFill>
                <a:ea typeface="SimSun" panose="02010600030101010101" pitchFamily="2" charset="-122"/>
              </a:rPr>
              <a:t>Distance functions </a:t>
            </a:r>
            <a:r>
              <a:rPr lang="en-US" altLang="zh-CN" sz="2400" dirty="0">
                <a:ea typeface="SimSun" panose="02010600030101010101" pitchFamily="2" charset="-122"/>
              </a:rPr>
              <a:t>are usually different for real, </a:t>
            </a:r>
            <a:r>
              <a:rPr lang="en-US" altLang="zh-CN" sz="2400" dirty="0" err="1">
                <a:ea typeface="SimSun" panose="02010600030101010101" pitchFamily="2" charset="-122"/>
              </a:rPr>
              <a:t>boolean</a:t>
            </a:r>
            <a:r>
              <a:rPr lang="en-US" altLang="zh-CN" sz="2400" dirty="0">
                <a:ea typeface="SimSun" panose="02010600030101010101" pitchFamily="2" charset="-122"/>
              </a:rPr>
              <a:t>, categorical, ordinal, ratio, and vector variables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ea typeface="SimSun" panose="02010600030101010101" pitchFamily="2" charset="-122"/>
              </a:rPr>
              <a:t>Weights can be associated with different variables based on applications and data semantics</a:t>
            </a:r>
            <a:endParaRPr lang="en-US" altLang="zh-CN" sz="2400" dirty="0">
              <a:ea typeface="SimSun" panose="02010600030101010101" pitchFamily="2" charset="-122"/>
              <a:sym typeface="Symbol" panose="05050102010706020507" pitchFamily="18" charset="2"/>
            </a:endParaRPr>
          </a:p>
          <a:p>
            <a:pPr lvl="1"/>
            <a:endParaRPr lang="en-US" altLang="en-US" sz="2400" dirty="0"/>
          </a:p>
        </p:txBody>
      </p:sp>
      <p:sp>
        <p:nvSpPr>
          <p:cNvPr id="2" name="Right Arrow 1"/>
          <p:cNvSpPr/>
          <p:nvPr/>
        </p:nvSpPr>
        <p:spPr>
          <a:xfrm>
            <a:off x="7427666" y="1762408"/>
            <a:ext cx="914400" cy="4979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/>
          <p:cNvSpPr/>
          <p:nvPr/>
        </p:nvSpPr>
        <p:spPr>
          <a:xfrm rot="777763">
            <a:off x="7523431" y="3563671"/>
            <a:ext cx="769545" cy="52510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8233763" y="1190896"/>
          <a:ext cx="3529680" cy="2138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46" name="Equation" r:id="rId4" imgW="1549080" imgH="939600" progId="Equation.DSMT4">
                  <p:embed/>
                </p:oleObj>
              </mc:Choice>
              <mc:Fallback>
                <p:oleObj name="Equation" r:id="rId4" imgW="1549080" imgH="939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33763" y="1190896"/>
                        <a:ext cx="3529680" cy="21389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8516938" y="3687751"/>
          <a:ext cx="3246505" cy="1837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47" name="Equation" r:id="rId6" imgW="1612800" imgH="914400" progId="Equation.DSMT4">
                  <p:embed/>
                </p:oleObj>
              </mc:Choice>
              <mc:Fallback>
                <p:oleObj name="Equation" r:id="rId6" imgW="1612800" imgH="914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516938" y="3687751"/>
                        <a:ext cx="3246505" cy="1837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17944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dirty="0"/>
              <a:t>Standardizing Numeric Data</a:t>
            </a:r>
          </a:p>
        </p:txBody>
      </p:sp>
      <p:sp>
        <p:nvSpPr>
          <p:cNvPr id="5939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29138" y="1281967"/>
            <a:ext cx="10832123" cy="528295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Z-score: 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X: raw score to be standardized, </a:t>
            </a:r>
            <a:r>
              <a:rPr lang="el-GR" altLang="en-US" dirty="0">
                <a:latin typeface="Calibri" panose="020F0502020204030204" pitchFamily="34" charset="0"/>
                <a:cs typeface="Tahoma" panose="020B0604030504040204" pitchFamily="34" charset="0"/>
              </a:rPr>
              <a:t>μ</a:t>
            </a:r>
            <a:r>
              <a:rPr lang="en-US" altLang="en-US" dirty="0">
                <a:latin typeface="Calibri" panose="020F0502020204030204" pitchFamily="34" charset="0"/>
                <a:cs typeface="Tahoma" panose="020B0604030504040204" pitchFamily="34" charset="0"/>
              </a:rPr>
              <a:t>: mean of the population, </a:t>
            </a:r>
            <a:r>
              <a:rPr lang="el-GR" altLang="en-US" dirty="0">
                <a:latin typeface="Calibri" panose="020F0502020204030204" pitchFamily="34" charset="0"/>
                <a:cs typeface="Tahoma" panose="020B0604030504040204" pitchFamily="34" charset="0"/>
              </a:rPr>
              <a:t>σ</a:t>
            </a:r>
            <a:r>
              <a:rPr lang="en-US" altLang="en-US" dirty="0">
                <a:latin typeface="Calibri" panose="020F0502020204030204" pitchFamily="34" charset="0"/>
                <a:cs typeface="Tahoma" panose="020B0604030504040204" pitchFamily="34" charset="0"/>
              </a:rPr>
              <a:t>: standard deviation</a:t>
            </a:r>
            <a:endParaRPr lang="el-GR" altLang="en-US" dirty="0">
              <a:latin typeface="Calibri" panose="020F0502020204030204" pitchFamily="34" charset="0"/>
              <a:cs typeface="Tahoma" panose="020B0604030504040204" pitchFamily="34" charset="0"/>
            </a:endParaRP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the distance between the raw score and the population mean in units of the standard deviation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  <a:cs typeface="Tahoma" panose="020B0604030504040204" pitchFamily="34" charset="0"/>
              </a:rPr>
              <a:t>negative </a:t>
            </a:r>
            <a:r>
              <a:rPr lang="en-US" altLang="en-US" dirty="0">
                <a:latin typeface="Calibri" panose="020F0502020204030204" pitchFamily="34" charset="0"/>
              </a:rPr>
              <a:t>when the raw score is below the mean, “+” when above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An alternative way: Calculate the mean absolute deviation</a:t>
            </a:r>
          </a:p>
          <a:p>
            <a:pPr eaLnBrk="1" hangingPunct="1">
              <a:lnSpc>
                <a:spcPct val="110000"/>
              </a:lnSpc>
            </a:pPr>
            <a:endParaRPr lang="en-US" altLang="en-US" dirty="0">
              <a:latin typeface="Calibri" panose="020F0502020204030204" pitchFamily="34" charset="0"/>
            </a:endParaRPr>
          </a:p>
          <a:p>
            <a:pPr lvl="1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en-US" dirty="0">
                <a:latin typeface="Calibri" panose="020F0502020204030204" pitchFamily="34" charset="0"/>
              </a:rPr>
              <a:t>where</a:t>
            </a:r>
          </a:p>
          <a:p>
            <a:pPr lvl="1" eaLnBrk="1" hangingPunct="1">
              <a:lnSpc>
                <a:spcPct val="110000"/>
              </a:lnSpc>
            </a:pPr>
            <a:endParaRPr lang="en-US" altLang="en-US" dirty="0">
              <a:latin typeface="Calibri" panose="020F0502020204030204" pitchFamily="34" charset="0"/>
            </a:endParaRP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standardized measure (</a:t>
            </a:r>
            <a:r>
              <a:rPr lang="en-US" altLang="en-US" i="1" dirty="0">
                <a:latin typeface="Calibri" panose="020F0502020204030204" pitchFamily="34" charset="0"/>
              </a:rPr>
              <a:t>z-score</a:t>
            </a:r>
            <a:r>
              <a:rPr lang="en-US" altLang="en-US" dirty="0">
                <a:latin typeface="Calibri" panose="020F0502020204030204" pitchFamily="34" charset="0"/>
              </a:rPr>
              <a:t>):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Using mean absolute deviation is more robust than using standard deviation </a:t>
            </a:r>
          </a:p>
        </p:txBody>
      </p:sp>
      <p:graphicFrame>
        <p:nvGraphicFramePr>
          <p:cNvPr id="5939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4535752"/>
              </p:ext>
            </p:extLst>
          </p:nvPr>
        </p:nvGraphicFramePr>
        <p:xfrm>
          <a:off x="2403231" y="4849813"/>
          <a:ext cx="28194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26" name="Equation" r:id="rId4" imgW="2374900" imgH="419100" progId="Equation.3">
                  <p:embed/>
                </p:oleObj>
              </mc:Choice>
              <mc:Fallback>
                <p:oleObj name="Equation" r:id="rId4" imgW="23749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3231" y="4849813"/>
                        <a:ext cx="28194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4840640"/>
              </p:ext>
            </p:extLst>
          </p:nvPr>
        </p:nvGraphicFramePr>
        <p:xfrm>
          <a:off x="3505200" y="4087814"/>
          <a:ext cx="5334000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27" name="Equation" r:id="rId6" imgW="4343400" imgH="406400" progId="Equation.3">
                  <p:embed/>
                </p:oleObj>
              </mc:Choice>
              <mc:Fallback>
                <p:oleObj name="Equation" r:id="rId6" imgW="43434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4087814"/>
                        <a:ext cx="5334000" cy="49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2587556"/>
              </p:ext>
            </p:extLst>
          </p:nvPr>
        </p:nvGraphicFramePr>
        <p:xfrm>
          <a:off x="5791200" y="5274164"/>
          <a:ext cx="1905000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28" name="Equation" r:id="rId8" imgW="1409088" imgH="660113" progId="Equation.3">
                  <p:embed/>
                </p:oleObj>
              </mc:Choice>
              <mc:Fallback>
                <p:oleObj name="Equation" r:id="rId8" imgW="1409088" imgH="6601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5274164"/>
                        <a:ext cx="1905000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00" name="Object 7"/>
          <p:cNvGraphicFramePr>
            <a:graphicFrameLocks noGrp="1" noChangeAspect="1"/>
          </p:cNvGraphicFramePr>
          <p:nvPr>
            <p:ph sz="half" idx="2"/>
          </p:nvPr>
        </p:nvGraphicFramePr>
        <p:xfrm>
          <a:off x="3505200" y="1303338"/>
          <a:ext cx="1409700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29" name="Equation" r:id="rId10" imgW="952087" imgH="406224" progId="Equation.3">
                  <p:embed/>
                </p:oleObj>
              </mc:Choice>
              <mc:Fallback>
                <p:oleObj name="Equation" r:id="rId10" imgW="952087" imgH="4062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1303338"/>
                        <a:ext cx="1409700" cy="60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5166469"/>
      </p:ext>
    </p:extLst>
  </p:cSld>
  <p:clrMapOvr>
    <a:masterClrMapping/>
  </p:clrMapOvr>
  <p:transition>
    <p:zoom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>
          <a:xfrm>
            <a:off x="534154" y="304800"/>
            <a:ext cx="11325886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Example: Data Matrix and Dissimilarity Matrix</a:t>
            </a:r>
          </a:p>
        </p:txBody>
      </p:sp>
      <p:graphicFrame>
        <p:nvGraphicFramePr>
          <p:cNvPr id="60420" name="Object 4"/>
          <p:cNvGraphicFramePr>
            <a:graphicFrameLocks noChangeAspect="1"/>
          </p:cNvGraphicFramePr>
          <p:nvPr>
            <p:extLst/>
          </p:nvPr>
        </p:nvGraphicFramePr>
        <p:xfrm>
          <a:off x="5069021" y="1961582"/>
          <a:ext cx="2947987" cy="158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02" name="Worksheet" r:id="rId4" imgW="1838249" imgH="857402" progId="Excel.Sheet.8">
                  <p:embed/>
                </p:oleObj>
              </mc:Choice>
              <mc:Fallback>
                <p:oleObj name="Worksheet" r:id="rId4" imgW="1838249" imgH="857402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9021" y="1961582"/>
                        <a:ext cx="2947987" cy="158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21" name="Text Box 5"/>
          <p:cNvSpPr txBox="1">
            <a:spLocks noChangeArrowheads="1"/>
          </p:cNvSpPr>
          <p:nvPr/>
        </p:nvSpPr>
        <p:spPr bwMode="auto">
          <a:xfrm>
            <a:off x="4904715" y="3962401"/>
            <a:ext cx="62401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000" b="1" dirty="0">
                <a:solidFill>
                  <a:srgbClr val="000000"/>
                </a:solidFill>
              </a:rPr>
              <a:t>Dissimilarity Matrix (by </a:t>
            </a:r>
            <a:r>
              <a:rPr lang="en-US" altLang="en-US" sz="2000" b="1" dirty="0">
                <a:solidFill>
                  <a:srgbClr val="FF0000"/>
                </a:solidFill>
              </a:rPr>
              <a:t>Euclidean Distance</a:t>
            </a:r>
            <a:r>
              <a:rPr lang="en-US" altLang="en-US" sz="2000" b="1" dirty="0">
                <a:solidFill>
                  <a:srgbClr val="333399"/>
                </a:solidFill>
              </a:rPr>
              <a:t>)</a:t>
            </a:r>
          </a:p>
        </p:txBody>
      </p:sp>
      <p:graphicFrame>
        <p:nvGraphicFramePr>
          <p:cNvPr id="60422" name="Object 6"/>
          <p:cNvGraphicFramePr>
            <a:graphicFrameLocks noChangeAspect="1"/>
          </p:cNvGraphicFramePr>
          <p:nvPr>
            <p:extLst/>
          </p:nvPr>
        </p:nvGraphicFramePr>
        <p:xfrm>
          <a:off x="5069021" y="4417446"/>
          <a:ext cx="4906962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03" name="Worksheet" r:id="rId6" imgW="3057441" imgH="866747" progId="Excel.Sheet.8">
                  <p:embed/>
                </p:oleObj>
              </mc:Choice>
              <mc:Fallback>
                <p:oleObj name="Worksheet" r:id="rId6" imgW="3057441" imgH="86674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9021" y="4417446"/>
                        <a:ext cx="4906962" cy="1365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23" name="Text Box 7"/>
          <p:cNvSpPr txBox="1">
            <a:spLocks noChangeArrowheads="1"/>
          </p:cNvSpPr>
          <p:nvPr/>
        </p:nvSpPr>
        <p:spPr bwMode="auto">
          <a:xfrm>
            <a:off x="4904715" y="1325562"/>
            <a:ext cx="3276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Data Matrix</a:t>
            </a:r>
          </a:p>
        </p:txBody>
      </p:sp>
      <p:graphicFrame>
        <p:nvGraphicFramePr>
          <p:cNvPr id="60424" name="Object 12"/>
          <p:cNvGraphicFramePr>
            <a:graphicFrameLocks noChangeAspect="1"/>
          </p:cNvGraphicFramePr>
          <p:nvPr>
            <p:extLst/>
          </p:nvPr>
        </p:nvGraphicFramePr>
        <p:xfrm>
          <a:off x="398352" y="1282574"/>
          <a:ext cx="4209862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04" name="SmartDraw" r:id="rId8" imgW="4379976" imgH="5551932" progId="SmartDraw.2">
                  <p:embed/>
                </p:oleObj>
              </mc:Choice>
              <mc:Fallback>
                <p:oleObj name="SmartDraw" r:id="rId8" imgW="4379976" imgH="5551932" progId="SmartDraw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352" y="1282574"/>
                        <a:ext cx="4209862" cy="419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42432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>
          <a:xfrm>
            <a:off x="497941" y="228600"/>
            <a:ext cx="11117655" cy="6858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4000" dirty="0"/>
              <a:t>Distance on Numeric Data: </a:t>
            </a:r>
            <a:r>
              <a:rPr lang="en-US" altLang="en-US" sz="4000" dirty="0" err="1"/>
              <a:t>Minkowski</a:t>
            </a:r>
            <a:r>
              <a:rPr lang="en-US" altLang="en-US" sz="4000" dirty="0"/>
              <a:t> Distance</a:t>
            </a:r>
          </a:p>
        </p:txBody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9955" y="1119617"/>
            <a:ext cx="10420539" cy="5426044"/>
          </a:xfrm>
        </p:spPr>
        <p:txBody>
          <a:bodyPr/>
          <a:lstStyle/>
          <a:p>
            <a:pPr marL="381000" indent="-3810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 err="1">
                <a:solidFill>
                  <a:srgbClr val="FF0000"/>
                </a:solidFill>
              </a:rPr>
              <a:t>Minkowski</a:t>
            </a:r>
            <a:r>
              <a:rPr lang="en-US" altLang="en-US" sz="2400" dirty="0">
                <a:solidFill>
                  <a:srgbClr val="FF0000"/>
                </a:solidFill>
              </a:rPr>
              <a:t> distance</a:t>
            </a:r>
            <a:r>
              <a:rPr lang="en-US" altLang="en-US" sz="2400" dirty="0"/>
              <a:t>: A popular distance measure</a:t>
            </a:r>
          </a:p>
          <a:p>
            <a:pPr marL="838200" lvl="1" indent="-381000" eaLnBrk="1" hangingPunct="1">
              <a:spcBef>
                <a:spcPts val="600"/>
              </a:spcBef>
              <a:spcAft>
                <a:spcPts val="600"/>
              </a:spcAft>
              <a:buNone/>
            </a:pPr>
            <a:endParaRPr lang="en-US" altLang="en-US" sz="2400" dirty="0"/>
          </a:p>
          <a:p>
            <a:pPr marL="838200" lvl="1" indent="-381000"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en-US" sz="2400" dirty="0"/>
              <a:t>where  </a:t>
            </a:r>
            <a:r>
              <a:rPr lang="en-US" altLang="en-US" sz="2400" i="1" dirty="0" err="1"/>
              <a:t>i</a:t>
            </a:r>
            <a:r>
              <a:rPr lang="en-US" altLang="en-US" sz="2400" dirty="0"/>
              <a:t> = (</a:t>
            </a:r>
            <a:r>
              <a:rPr lang="en-US" altLang="en-US" sz="2400" i="1" dirty="0"/>
              <a:t>x</a:t>
            </a:r>
            <a:r>
              <a:rPr lang="en-US" altLang="en-US" sz="2400" baseline="-25000" dirty="0"/>
              <a:t>i1</a:t>
            </a:r>
            <a:r>
              <a:rPr lang="en-US" altLang="en-US" sz="2400" dirty="0"/>
              <a:t>, </a:t>
            </a:r>
            <a:r>
              <a:rPr lang="en-US" altLang="en-US" sz="2400" i="1" dirty="0"/>
              <a:t>x</a:t>
            </a:r>
            <a:r>
              <a:rPr lang="en-US" altLang="en-US" sz="2400" baseline="-25000" dirty="0"/>
              <a:t>i2</a:t>
            </a:r>
            <a:r>
              <a:rPr lang="en-US" altLang="en-US" sz="2400" dirty="0"/>
              <a:t>, …, </a:t>
            </a:r>
            <a:r>
              <a:rPr lang="en-US" altLang="en-US" sz="2400" i="1" dirty="0" err="1"/>
              <a:t>x</a:t>
            </a:r>
            <a:r>
              <a:rPr lang="en-US" altLang="en-US" sz="2400" baseline="-25000" dirty="0" err="1"/>
              <a:t>il</a:t>
            </a:r>
            <a:r>
              <a:rPr lang="en-US" altLang="en-US" sz="2400" dirty="0"/>
              <a:t>) and</a:t>
            </a:r>
            <a:r>
              <a:rPr lang="en-US" altLang="en-US" sz="2400" i="1" dirty="0"/>
              <a:t> j</a:t>
            </a:r>
            <a:r>
              <a:rPr lang="en-US" altLang="en-US" sz="2400" dirty="0"/>
              <a:t> = (</a:t>
            </a:r>
            <a:r>
              <a:rPr lang="en-US" altLang="en-US" sz="2400" i="1" dirty="0"/>
              <a:t>x</a:t>
            </a:r>
            <a:r>
              <a:rPr lang="en-US" altLang="en-US" sz="2400" baseline="-25000" dirty="0"/>
              <a:t>j1</a:t>
            </a:r>
            <a:r>
              <a:rPr lang="en-US" altLang="en-US" sz="2400" dirty="0"/>
              <a:t>, </a:t>
            </a:r>
            <a:r>
              <a:rPr lang="en-US" altLang="en-US" sz="2400" i="1" dirty="0"/>
              <a:t>x</a:t>
            </a:r>
            <a:r>
              <a:rPr lang="en-US" altLang="en-US" sz="2400" baseline="-25000" dirty="0"/>
              <a:t>j2</a:t>
            </a:r>
            <a:r>
              <a:rPr lang="en-US" altLang="en-US" sz="2400" dirty="0"/>
              <a:t>, …, </a:t>
            </a:r>
            <a:r>
              <a:rPr lang="en-US" altLang="en-US" sz="2400" i="1" dirty="0" err="1"/>
              <a:t>x</a:t>
            </a:r>
            <a:r>
              <a:rPr lang="en-US" altLang="en-US" sz="2400" baseline="-25000" dirty="0" err="1"/>
              <a:t>jl</a:t>
            </a:r>
            <a:r>
              <a:rPr lang="en-US" altLang="en-US" sz="2400" dirty="0"/>
              <a:t>) are two </a:t>
            </a:r>
            <a:r>
              <a:rPr lang="en-US" altLang="en-US" sz="2400" i="1" dirty="0"/>
              <a:t>l</a:t>
            </a:r>
            <a:r>
              <a:rPr lang="en-US" altLang="en-US" sz="2400" dirty="0"/>
              <a:t>-dimensional data objects, and </a:t>
            </a:r>
            <a:r>
              <a:rPr lang="en-US" altLang="en-US" sz="2400" i="1" dirty="0"/>
              <a:t>p</a:t>
            </a:r>
            <a:r>
              <a:rPr lang="en-US" altLang="en-US" sz="2400" dirty="0"/>
              <a:t> is the order (the distance so defined is also called L-</a:t>
            </a:r>
            <a:r>
              <a:rPr lang="en-US" altLang="en-US" sz="2400" i="1" dirty="0"/>
              <a:t>p</a:t>
            </a:r>
            <a:r>
              <a:rPr lang="en-US" altLang="en-US" sz="2400" dirty="0"/>
              <a:t> norm)</a:t>
            </a:r>
          </a:p>
          <a:p>
            <a:pPr marL="381000" indent="-381000">
              <a:spcAft>
                <a:spcPts val="600"/>
              </a:spcAft>
            </a:pPr>
            <a:r>
              <a:rPr lang="en-US" altLang="en-US" sz="2400" dirty="0"/>
              <a:t>Properties</a:t>
            </a:r>
          </a:p>
          <a:p>
            <a:pPr marL="838200" lvl="1" indent="-3810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/>
              <a:t>d(</a:t>
            </a:r>
            <a:r>
              <a:rPr lang="en-US" altLang="en-US" sz="2400" dirty="0" err="1"/>
              <a:t>i</a:t>
            </a:r>
            <a:r>
              <a:rPr lang="en-US" altLang="en-US" sz="2400" dirty="0"/>
              <a:t>, j) </a:t>
            </a:r>
            <a:r>
              <a:rPr lang="en-US" altLang="en-US" sz="2400" dirty="0">
                <a:sym typeface="Symbol" panose="05050102010706020507" pitchFamily="18" charset="2"/>
              </a:rPr>
              <a:t>&gt; 0 if </a:t>
            </a:r>
            <a:r>
              <a:rPr lang="en-US" altLang="en-US" sz="2400" dirty="0" err="1">
                <a:sym typeface="Symbol" panose="05050102010706020507" pitchFamily="18" charset="2"/>
              </a:rPr>
              <a:t>i</a:t>
            </a:r>
            <a:r>
              <a:rPr lang="en-US" altLang="en-US" sz="2400" dirty="0">
                <a:sym typeface="Symbol" panose="05050102010706020507" pitchFamily="18" charset="2"/>
              </a:rPr>
              <a:t> </a:t>
            </a:r>
            <a:r>
              <a:rPr lang="en-US" altLang="en-US" sz="2400" dirty="0">
                <a:cs typeface="Tahoma" panose="020B0604030504040204" pitchFamily="34" charset="0"/>
                <a:sym typeface="Symbol" panose="05050102010706020507" pitchFamily="18" charset="2"/>
              </a:rPr>
              <a:t>≠ j</a:t>
            </a:r>
            <a:r>
              <a:rPr lang="en-US" altLang="en-US" sz="2400" dirty="0">
                <a:cs typeface="Tahoma" panose="020B0604030504040204" pitchFamily="34" charset="0"/>
              </a:rPr>
              <a:t>, and </a:t>
            </a:r>
            <a:r>
              <a:rPr lang="en-US" altLang="en-US" sz="2400" dirty="0"/>
              <a:t>d(</a:t>
            </a:r>
            <a:r>
              <a:rPr lang="en-US" altLang="en-US" sz="2400" dirty="0" err="1"/>
              <a:t>i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i</a:t>
            </a:r>
            <a:r>
              <a:rPr lang="en-US" altLang="en-US" sz="2400" dirty="0"/>
              <a:t>) </a:t>
            </a:r>
            <a:r>
              <a:rPr lang="en-US" altLang="en-US" sz="2400" dirty="0">
                <a:sym typeface="Symbol" panose="05050102010706020507" pitchFamily="18" charset="2"/>
              </a:rPr>
              <a:t>= 0 </a:t>
            </a:r>
            <a:r>
              <a:rPr lang="en-US" altLang="en-US" sz="2400" dirty="0"/>
              <a:t>(Positivity)</a:t>
            </a:r>
          </a:p>
          <a:p>
            <a:pPr marL="838200" lvl="1" indent="-3810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/>
              <a:t>d(</a:t>
            </a:r>
            <a:r>
              <a:rPr lang="en-US" altLang="en-US" sz="2400" dirty="0" err="1"/>
              <a:t>i</a:t>
            </a:r>
            <a:r>
              <a:rPr lang="en-US" altLang="en-US" sz="2400" dirty="0"/>
              <a:t>, j) </a:t>
            </a:r>
            <a:r>
              <a:rPr lang="en-US" altLang="en-US" sz="2400" dirty="0">
                <a:sym typeface="Symbol" panose="05050102010706020507" pitchFamily="18" charset="2"/>
              </a:rPr>
              <a:t>= </a:t>
            </a:r>
            <a:r>
              <a:rPr lang="en-US" altLang="en-US" sz="2400" dirty="0"/>
              <a:t>d(j, </a:t>
            </a:r>
            <a:r>
              <a:rPr lang="en-US" altLang="en-US" sz="2400" dirty="0" err="1"/>
              <a:t>i</a:t>
            </a:r>
            <a:r>
              <a:rPr lang="en-US" altLang="en-US" sz="2400" dirty="0"/>
              <a:t>)</a:t>
            </a:r>
            <a:r>
              <a:rPr lang="en-US" altLang="en-US" sz="2400" i="1" dirty="0"/>
              <a:t>  </a:t>
            </a:r>
            <a:r>
              <a:rPr lang="en-US" altLang="en-US" sz="2400" dirty="0"/>
              <a:t>(Symmetry)</a:t>
            </a:r>
          </a:p>
          <a:p>
            <a:pPr marL="838200" lvl="1" indent="-3810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/>
              <a:t>d(</a:t>
            </a:r>
            <a:r>
              <a:rPr lang="en-US" altLang="en-US" sz="2400" dirty="0" err="1"/>
              <a:t>i</a:t>
            </a:r>
            <a:r>
              <a:rPr lang="en-US" altLang="en-US" sz="2400" dirty="0"/>
              <a:t>, j) </a:t>
            </a:r>
            <a:r>
              <a:rPr lang="en-US" altLang="en-US" sz="2400" dirty="0">
                <a:sym typeface="Symbol" panose="05050102010706020507" pitchFamily="18" charset="2"/>
              </a:rPr>
              <a:t> </a:t>
            </a:r>
            <a:r>
              <a:rPr lang="en-US" altLang="en-US" sz="2400" dirty="0"/>
              <a:t>d(</a:t>
            </a:r>
            <a:r>
              <a:rPr lang="en-US" altLang="en-US" sz="2400" dirty="0" err="1"/>
              <a:t>i</a:t>
            </a:r>
            <a:r>
              <a:rPr lang="en-US" altLang="en-US" sz="2400" dirty="0"/>
              <a:t>, k) </a:t>
            </a:r>
            <a:r>
              <a:rPr lang="en-US" altLang="en-US" sz="2400" dirty="0">
                <a:sym typeface="Symbol" panose="05050102010706020507" pitchFamily="18" charset="2"/>
              </a:rPr>
              <a:t>+ </a:t>
            </a:r>
            <a:r>
              <a:rPr lang="en-US" altLang="en-US" sz="2400" dirty="0"/>
              <a:t>d(k, j)</a:t>
            </a:r>
            <a:r>
              <a:rPr lang="en-US" altLang="en-US" sz="2400" i="1" dirty="0"/>
              <a:t>  </a:t>
            </a:r>
            <a:r>
              <a:rPr lang="en-US" altLang="en-US" sz="2400" dirty="0"/>
              <a:t>(Triangle Inequality)</a:t>
            </a:r>
            <a:endParaRPr lang="en-US" altLang="en-US" sz="2400" i="1" dirty="0"/>
          </a:p>
          <a:p>
            <a:pPr marL="381000" indent="-3810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/>
              <a:t>A distance that satisfies these properties is a </a:t>
            </a:r>
            <a:r>
              <a:rPr lang="en-US" altLang="en-US" sz="2400" dirty="0">
                <a:solidFill>
                  <a:srgbClr val="FF0000"/>
                </a:solidFill>
              </a:rPr>
              <a:t>metric</a:t>
            </a:r>
          </a:p>
          <a:p>
            <a:pPr marL="381000" indent="-3810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/>
              <a:t>Note:  There are nonmetric dissimilarities, e.g., set differences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2197976" y="1550715"/>
          <a:ext cx="6481586" cy="6249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62" name="Equation" r:id="rId4" imgW="3162240" imgH="304560" progId="Equation.DSMT4">
                  <p:embed/>
                </p:oleObj>
              </mc:Choice>
              <mc:Fallback>
                <p:oleObj name="Equation" r:id="rId4" imgW="31622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97976" y="1550715"/>
                        <a:ext cx="6481586" cy="6249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25036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Special Cases of </a:t>
            </a:r>
            <a:r>
              <a:rPr lang="en-US" altLang="en-US" sz="4000" dirty="0" err="1"/>
              <a:t>Minkowski</a:t>
            </a:r>
            <a:r>
              <a:rPr lang="en-US" altLang="en-US" sz="4000" dirty="0"/>
              <a:t> Distance</a:t>
            </a:r>
            <a:endParaRPr lang="en-US" altLang="en-US" sz="5400" dirty="0"/>
          </a:p>
        </p:txBody>
      </p:sp>
      <p:sp>
        <p:nvSpPr>
          <p:cNvPr id="6246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42795" y="1295400"/>
            <a:ext cx="10465807" cy="4055122"/>
          </a:xfrm>
        </p:spPr>
        <p:txBody>
          <a:bodyPr/>
          <a:lstStyle/>
          <a:p>
            <a:r>
              <a:rPr lang="en-US" altLang="en-US" i="1" dirty="0">
                <a:latin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alt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= 1: (L</a:t>
            </a:r>
            <a:r>
              <a:rPr lang="en-US" altLang="en-US" baseline="-30000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alt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norm) 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Manhattan (or city block) distance</a:t>
            </a:r>
          </a:p>
          <a:p>
            <a:pPr lvl="1" eaLnBrk="1" hangingPunct="1"/>
            <a:r>
              <a:rPr lang="en-US" alt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E.g., the Hamming distance: the number of bits that are different between two binary vectors</a:t>
            </a:r>
          </a:p>
          <a:p>
            <a:pPr marL="0" indent="0" eaLnBrk="1" hangingPunct="1">
              <a:buNone/>
            </a:pPr>
            <a:endParaRPr lang="en-US" altLang="en-US" i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en-US" i="1" dirty="0">
                <a:latin typeface="Calibri" panose="020F0502020204030204" pitchFamily="34" charset="0"/>
                <a:cs typeface="Times New Roman" panose="02020603050405020304" pitchFamily="18" charset="0"/>
              </a:rPr>
              <a:t>p </a:t>
            </a:r>
            <a:r>
              <a:rPr lang="en-US" alt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= 2:  (L</a:t>
            </a:r>
            <a:r>
              <a:rPr lang="en-US" altLang="en-US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alt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norm) 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Euclidean distance</a:t>
            </a:r>
          </a:p>
          <a:p>
            <a:pPr lvl="4" eaLnBrk="1" hangingPunct="1"/>
            <a:endParaRPr lang="en-US" alt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en-US" i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en-US" i="1" dirty="0">
                <a:latin typeface="Calibri" panose="020F0502020204030204" pitchFamily="34" charset="0"/>
                <a:cs typeface="Times New Roman" panose="02020603050405020304" pitchFamily="18" charset="0"/>
              </a:rPr>
              <a:t>p </a:t>
            </a:r>
            <a:r>
              <a:rPr lang="en-US" altLang="en-US" dirty="0">
                <a:latin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latin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</a:t>
            </a:r>
            <a:r>
              <a:rPr lang="en-US" alt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: (</a:t>
            </a:r>
            <a:r>
              <a:rPr lang="en-US" altLang="en-US" dirty="0" err="1">
                <a:latin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altLang="en-US" baseline="-300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max</a:t>
            </a:r>
            <a:r>
              <a:rPr lang="en-US" altLang="en-US" baseline="-300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norm, L</a:t>
            </a:r>
            <a:r>
              <a:rPr lang="en-US" altLang="en-US" baseline="-30000" dirty="0">
                <a:latin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</a:t>
            </a:r>
            <a:r>
              <a:rPr lang="en-US" altLang="en-US" baseline="-300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norm) 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“supremum” distance</a:t>
            </a:r>
          </a:p>
          <a:p>
            <a:pPr lvl="1" eaLnBrk="1" hangingPunct="1"/>
            <a:r>
              <a:rPr lang="en-US" alt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The maximum difference between any component (attribute) of the vectors</a:t>
            </a:r>
          </a:p>
          <a:p>
            <a:pPr lvl="1" eaLnBrk="1" hangingPunct="1"/>
            <a:endParaRPr lang="en-US" alt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743325" y="2289175"/>
          <a:ext cx="5700713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37" name="Equation" r:id="rId4" imgW="2781000" imgH="241200" progId="Equation.DSMT4">
                  <p:embed/>
                </p:oleObj>
              </mc:Choice>
              <mc:Fallback>
                <p:oleObj name="Equation" r:id="rId4" imgW="27810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43325" y="2289175"/>
                        <a:ext cx="5700713" cy="493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Content Placeholder 8"/>
          <p:cNvGraphicFramePr>
            <a:graphicFrameLocks noGrp="1" noChangeAspect="1"/>
          </p:cNvGraphicFramePr>
          <p:nvPr>
            <p:ph sz="half" idx="2"/>
            <p:extLst/>
          </p:nvPr>
        </p:nvGraphicFramePr>
        <p:xfrm>
          <a:off x="2757488" y="3552497"/>
          <a:ext cx="7956550" cy="689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38" name="Equation" r:id="rId6" imgW="3124080" imgH="304560" progId="Equation.DSMT4">
                  <p:embed/>
                </p:oleObj>
              </mc:Choice>
              <mc:Fallback>
                <p:oleObj name="Equation" r:id="rId6" imgW="31240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57488" y="3552497"/>
                        <a:ext cx="7956550" cy="6893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4085" y="5350522"/>
            <a:ext cx="9774517" cy="6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198214"/>
      </p:ext>
    </p:extLst>
  </p:cSld>
  <p:clrMapOvr>
    <a:masterClrMapping/>
  </p:clrMapOvr>
  <p:transition>
    <p:zoom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Example: </a:t>
            </a:r>
            <a:r>
              <a:rPr lang="en-US" altLang="en-US" dirty="0" err="1"/>
              <a:t>Minkowski</a:t>
            </a:r>
            <a:r>
              <a:rPr lang="en-US" altLang="en-US" dirty="0"/>
              <a:t> Distance at Special Cases</a:t>
            </a:r>
          </a:p>
        </p:txBody>
      </p:sp>
      <p:graphicFrame>
        <p:nvGraphicFramePr>
          <p:cNvPr id="63493" name="Object 4"/>
          <p:cNvGraphicFramePr>
            <a:graphicFrameLocks noChangeAspect="1"/>
          </p:cNvGraphicFramePr>
          <p:nvPr>
            <p:extLst/>
          </p:nvPr>
        </p:nvGraphicFramePr>
        <p:xfrm>
          <a:off x="1238179" y="1295399"/>
          <a:ext cx="2962275" cy="1363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38" name="Worksheet" r:id="rId4" imgW="1838249" imgH="819302" progId="Excel.Sheet.8">
                  <p:embed/>
                </p:oleObj>
              </mc:Choice>
              <mc:Fallback>
                <p:oleObj name="Worksheet" r:id="rId4" imgW="1838249" imgH="819302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8179" y="1295399"/>
                        <a:ext cx="2962275" cy="1363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4" name="Object 5"/>
          <p:cNvGraphicFramePr>
            <a:graphicFrameLocks noChangeAspect="1"/>
          </p:cNvGraphicFramePr>
          <p:nvPr/>
        </p:nvGraphicFramePr>
        <p:xfrm>
          <a:off x="5334000" y="1600200"/>
          <a:ext cx="4948238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39" name="Worksheet" r:id="rId6" imgW="3057449" imgH="819302" progId="Excel.Sheet.8">
                  <p:embed/>
                </p:oleObj>
              </mc:Choice>
              <mc:Fallback>
                <p:oleObj name="Worksheet" r:id="rId6" imgW="3057449" imgH="819302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1600200"/>
                        <a:ext cx="4948238" cy="132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5" name="Object 6"/>
          <p:cNvGraphicFramePr>
            <a:graphicFrameLocks noChangeAspect="1"/>
          </p:cNvGraphicFramePr>
          <p:nvPr/>
        </p:nvGraphicFramePr>
        <p:xfrm>
          <a:off x="5334000" y="3429000"/>
          <a:ext cx="4948238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40" name="Worksheet" r:id="rId8" imgW="3057449" imgH="819302" progId="Excel.Sheet.8">
                  <p:embed/>
                </p:oleObj>
              </mc:Choice>
              <mc:Fallback>
                <p:oleObj name="Worksheet" r:id="rId8" imgW="3057449" imgH="819302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3429000"/>
                        <a:ext cx="4948238" cy="132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6" name="Object 7"/>
          <p:cNvGraphicFramePr>
            <a:graphicFrameLocks noChangeAspect="1"/>
          </p:cNvGraphicFramePr>
          <p:nvPr/>
        </p:nvGraphicFramePr>
        <p:xfrm>
          <a:off x="5334000" y="5254626"/>
          <a:ext cx="4872038" cy="137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41" name="Worksheet" r:id="rId10" imgW="3057449" imgH="838200" progId="Excel.Sheet.8">
                  <p:embed/>
                </p:oleObj>
              </mc:Choice>
              <mc:Fallback>
                <p:oleObj name="Worksheet" r:id="rId10" imgW="3057449" imgH="83820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5254626"/>
                        <a:ext cx="4872038" cy="1374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7" name="Rectangle 16"/>
          <p:cNvSpPr>
            <a:spLocks noChangeArrowheads="1"/>
          </p:cNvSpPr>
          <p:nvPr/>
        </p:nvSpPr>
        <p:spPr bwMode="auto">
          <a:xfrm>
            <a:off x="5249339" y="1175542"/>
            <a:ext cx="25765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b="1" dirty="0">
                <a:solidFill>
                  <a:srgbClr val="000000"/>
                </a:solidFill>
                <a:latin typeface="+mn-lt"/>
              </a:rPr>
              <a:t>Manhattan (L</a:t>
            </a:r>
            <a:r>
              <a:rPr lang="en-US" altLang="en-US" sz="2400" b="1" baseline="-25000" dirty="0">
                <a:solidFill>
                  <a:srgbClr val="000000"/>
                </a:solidFill>
                <a:latin typeface="+mn-lt"/>
              </a:rPr>
              <a:t>1</a:t>
            </a:r>
            <a:r>
              <a:rPr lang="en-US" altLang="en-US" sz="2400" b="1" dirty="0">
                <a:solidFill>
                  <a:srgbClr val="000000"/>
                </a:solidFill>
                <a:latin typeface="+mn-lt"/>
              </a:rPr>
              <a:t>)</a:t>
            </a:r>
          </a:p>
        </p:txBody>
      </p:sp>
      <p:sp>
        <p:nvSpPr>
          <p:cNvPr id="63498" name="Rectangle 17"/>
          <p:cNvSpPr>
            <a:spLocks noChangeArrowheads="1"/>
          </p:cNvSpPr>
          <p:nvPr/>
        </p:nvSpPr>
        <p:spPr bwMode="auto">
          <a:xfrm>
            <a:off x="5285551" y="3018135"/>
            <a:ext cx="19127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b="1" dirty="0">
                <a:solidFill>
                  <a:srgbClr val="000000"/>
                </a:solidFill>
                <a:latin typeface="+mn-lt"/>
              </a:rPr>
              <a:t>Euclidean (L</a:t>
            </a:r>
            <a:r>
              <a:rPr lang="en-US" altLang="en-US" sz="2400" b="1" baseline="-25000" dirty="0">
                <a:solidFill>
                  <a:srgbClr val="000000"/>
                </a:solidFill>
                <a:latin typeface="+mn-lt"/>
              </a:rPr>
              <a:t>2</a:t>
            </a:r>
            <a:r>
              <a:rPr lang="en-US" altLang="en-US" sz="2400" b="1" dirty="0">
                <a:solidFill>
                  <a:srgbClr val="000000"/>
                </a:solidFill>
                <a:latin typeface="+mn-lt"/>
              </a:rPr>
              <a:t>)</a:t>
            </a:r>
          </a:p>
        </p:txBody>
      </p:sp>
      <p:sp>
        <p:nvSpPr>
          <p:cNvPr id="63499" name="Rectangle 18"/>
          <p:cNvSpPr>
            <a:spLocks noChangeArrowheads="1"/>
          </p:cNvSpPr>
          <p:nvPr/>
        </p:nvSpPr>
        <p:spPr bwMode="auto">
          <a:xfrm>
            <a:off x="5285551" y="4802014"/>
            <a:ext cx="21897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b="1" dirty="0">
                <a:solidFill>
                  <a:srgbClr val="000000"/>
                </a:solidFill>
                <a:latin typeface="+mn-lt"/>
              </a:rPr>
              <a:t>Supremum (</a:t>
            </a:r>
            <a:r>
              <a:rPr lang="en-US" altLang="en-US" sz="2400" b="1" dirty="0">
                <a:latin typeface="+mn-lt"/>
                <a:cs typeface="Times New Roman" panose="02020603050405020304" pitchFamily="18" charset="0"/>
              </a:rPr>
              <a:t>L</a:t>
            </a:r>
            <a:r>
              <a:rPr lang="en-US" altLang="en-US" sz="2400" b="1" baseline="-30000" dirty="0"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</a:t>
            </a:r>
            <a:r>
              <a:rPr lang="en-US" altLang="en-US" sz="2400" b="1" dirty="0">
                <a:latin typeface="+mn-lt"/>
                <a:cs typeface="Times New Roman" panose="02020603050405020304" pitchFamily="18" charset="0"/>
              </a:rPr>
              <a:t>) </a:t>
            </a:r>
            <a:endParaRPr lang="en-US" altLang="en-US" sz="2400" b="1" dirty="0">
              <a:solidFill>
                <a:srgbClr val="000000"/>
              </a:solidFill>
              <a:latin typeface="+mn-lt"/>
            </a:endParaRPr>
          </a:p>
        </p:txBody>
      </p:sp>
      <p:graphicFrame>
        <p:nvGraphicFramePr>
          <p:cNvPr id="63500" name="Object 19"/>
          <p:cNvGraphicFramePr>
            <a:graphicFrameLocks noChangeAspect="1"/>
          </p:cNvGraphicFramePr>
          <p:nvPr>
            <p:extLst/>
          </p:nvPr>
        </p:nvGraphicFramePr>
        <p:xfrm>
          <a:off x="642796" y="2819400"/>
          <a:ext cx="4153043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42" name="SmartDraw" r:id="rId12" imgW="4379976" imgH="5551932" progId="SmartDraw.2">
                  <p:embed/>
                </p:oleObj>
              </mc:Choice>
              <mc:Fallback>
                <p:oleObj name="SmartDraw" r:id="rId12" imgW="4379976" imgH="5551932" progId="SmartDraw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796" y="2819400"/>
                        <a:ext cx="4153043" cy="381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94179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228600"/>
            <a:ext cx="10668000" cy="7620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Proximity Measure for Binary Attributes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261" y="988978"/>
            <a:ext cx="7161291" cy="498632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400" dirty="0">
                <a:latin typeface="Calibri" panose="020F0502020204030204" pitchFamily="34" charset="0"/>
              </a:rPr>
              <a:t>A contingency table for binary data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en-US" sz="2400" dirty="0">
              <a:latin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US" altLang="en-US" sz="2400" dirty="0">
              <a:latin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2400" dirty="0">
                <a:latin typeface="Calibri" panose="020F0502020204030204" pitchFamily="34" charset="0"/>
              </a:rPr>
              <a:t>Distance measure for symmetric binary variables: 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latin typeface="Calibri" panose="020F0502020204030204" pitchFamily="34" charset="0"/>
              </a:rPr>
              <a:t>Distance measure for asymmetric binary variables: </a:t>
            </a:r>
          </a:p>
          <a:p>
            <a:pPr>
              <a:lnSpc>
                <a:spcPct val="150000"/>
              </a:lnSpc>
            </a:pPr>
            <a:r>
              <a:rPr lang="en-US" altLang="en-US" sz="2400" dirty="0" err="1">
                <a:latin typeface="Calibri" panose="020F0502020204030204" pitchFamily="34" charset="0"/>
              </a:rPr>
              <a:t>Jaccard</a:t>
            </a:r>
            <a:r>
              <a:rPr lang="en-US" altLang="en-US" sz="2400" dirty="0">
                <a:latin typeface="Calibri" panose="020F0502020204030204" pitchFamily="34" charset="0"/>
              </a:rPr>
              <a:t> coefficient (</a:t>
            </a:r>
            <a:r>
              <a:rPr lang="en-US" altLang="en-US" sz="2400" i="1" dirty="0">
                <a:solidFill>
                  <a:srgbClr val="FF0000"/>
                </a:solidFill>
                <a:latin typeface="Calibri" panose="020F0502020204030204" pitchFamily="34" charset="0"/>
              </a:rPr>
              <a:t>similarity</a:t>
            </a:r>
            <a:r>
              <a:rPr lang="en-US" altLang="en-US" sz="2400" dirty="0">
                <a:latin typeface="Calibri" panose="020F0502020204030204" pitchFamily="34" charset="0"/>
              </a:rPr>
              <a:t> measure for </a:t>
            </a:r>
            <a:r>
              <a:rPr lang="en-US" altLang="en-US" sz="2400" i="1" dirty="0">
                <a:latin typeface="Calibri" panose="020F0502020204030204" pitchFamily="34" charset="0"/>
              </a:rPr>
              <a:t>asymmetric </a:t>
            </a:r>
            <a:r>
              <a:rPr lang="en-US" altLang="en-US" sz="2400" dirty="0">
                <a:latin typeface="Calibri" panose="020F0502020204030204" pitchFamily="34" charset="0"/>
              </a:rPr>
              <a:t>binary variables): 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Note: </a:t>
            </a:r>
            <a:r>
              <a:rPr lang="en-US" alt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Jaccard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coefficient is the same as “coherence”:</a:t>
            </a:r>
          </a:p>
        </p:txBody>
      </p:sp>
      <p:pic>
        <p:nvPicPr>
          <p:cNvPr id="5" name="Picture 36" descr="eqcontingency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582" y="1738070"/>
            <a:ext cx="39624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37"/>
          <p:cNvSpPr txBox="1">
            <a:spLocks noChangeArrowheads="1"/>
          </p:cNvSpPr>
          <p:nvPr/>
        </p:nvSpPr>
        <p:spPr bwMode="auto">
          <a:xfrm>
            <a:off x="711200" y="2147889"/>
            <a:ext cx="9636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Object </a:t>
            </a:r>
            <a:r>
              <a:rPr lang="en-US" altLang="en-US" sz="1800" i="1" dirty="0" err="1">
                <a:solidFill>
                  <a:srgbClr val="000000"/>
                </a:solidFill>
              </a:rPr>
              <a:t>i</a:t>
            </a:r>
            <a:endParaRPr lang="en-US" altLang="en-US" sz="1800" dirty="0">
              <a:solidFill>
                <a:srgbClr val="000000"/>
              </a:solidFill>
            </a:endParaRPr>
          </a:p>
        </p:txBody>
      </p:sp>
      <p:sp>
        <p:nvSpPr>
          <p:cNvPr id="7" name="Text Box 38"/>
          <p:cNvSpPr txBox="1">
            <a:spLocks noChangeArrowheads="1"/>
          </p:cNvSpPr>
          <p:nvPr/>
        </p:nvSpPr>
        <p:spPr bwMode="auto">
          <a:xfrm>
            <a:off x="3307484" y="1461455"/>
            <a:ext cx="9763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Object </a:t>
            </a:r>
            <a:r>
              <a:rPr lang="en-US" altLang="en-US" sz="1800" i="1" dirty="0">
                <a:solidFill>
                  <a:srgbClr val="000000"/>
                </a:solidFill>
              </a:rPr>
              <a:t>j</a:t>
            </a:r>
            <a:endParaRPr lang="en-US" altLang="en-US" sz="1800" dirty="0">
              <a:solidFill>
                <a:srgbClr val="000000"/>
              </a:solidFill>
            </a:endParaRPr>
          </a:p>
        </p:txBody>
      </p:sp>
      <p:pic>
        <p:nvPicPr>
          <p:cNvPr id="8" name="Picture 30" descr="eqbinarysy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479" y="2602463"/>
            <a:ext cx="342900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1" descr="eqbinaryasy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877" y="3466361"/>
            <a:ext cx="29718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8" descr="eqjaccar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612" y="4623901"/>
            <a:ext cx="434340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5" descr="eqcoherenc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72507" y="5848936"/>
            <a:ext cx="8305800" cy="731838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517188" y="5472920"/>
            <a:ext cx="4362730" cy="384721"/>
          </a:xfrm>
          <a:prstGeom prst="rect">
            <a:avLst/>
          </a:prstGeom>
          <a:solidFill>
            <a:srgbClr val="F0CDBC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(a concept discussed in Pattern Discovery)</a:t>
            </a:r>
          </a:p>
        </p:txBody>
      </p:sp>
    </p:spTree>
    <p:extLst>
      <p:ext uri="{BB962C8B-B14F-4D97-AF65-F5344CB8AC3E}">
        <p14:creationId xmlns:p14="http://schemas.microsoft.com/office/powerpoint/2010/main" val="741213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-254670" y="232610"/>
            <a:ext cx="12777537" cy="68580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 sz="3600" dirty="0"/>
              <a:t>Types of Data Sets: (4) </a:t>
            </a:r>
            <a:r>
              <a:rPr lang="en-US" altLang="en-US" sz="3600" dirty="0">
                <a:cs typeface="Times New Roman" panose="02020603050405020304" pitchFamily="18" charset="0"/>
              </a:rPr>
              <a:t>Spatial, image and multimedia Data</a:t>
            </a:r>
            <a:endParaRPr lang="en-US" altLang="en-US" sz="3600" dirty="0"/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6664" y="1204996"/>
            <a:ext cx="3530325" cy="3696527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Spatial data: maps</a:t>
            </a:r>
          </a:p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Image data: </a:t>
            </a:r>
          </a:p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Video data:</a:t>
            </a:r>
          </a:p>
        </p:txBody>
      </p:sp>
      <p:pic>
        <p:nvPicPr>
          <p:cNvPr id="36866" name="Picture 2" descr="https://learn.arcgis.com/en/arcgis-book/images/ch5/05-fig-5-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586" y="1204996"/>
            <a:ext cx="530542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http://nda.membershipsoftware.org/files/iStock_000032315954_Lar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905" y="1913020"/>
            <a:ext cx="4677193" cy="311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2924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-35119" y="175475"/>
            <a:ext cx="12282535" cy="762000"/>
          </a:xfrm>
        </p:spPr>
        <p:txBody>
          <a:bodyPr>
            <a:noAutofit/>
          </a:bodyPr>
          <a:lstStyle/>
          <a:p>
            <a:r>
              <a:rPr lang="en-US" altLang="en-US" sz="3600" dirty="0"/>
              <a:t>Example: Dissimilarity between Asymmetric Binary Variables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8446" y="2519143"/>
            <a:ext cx="10221362" cy="545031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Gender is a symmetric attribute (not counted in)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The remaining attributes are asymmetric binary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Let the values Y and P be 1, and the value N be 0</a:t>
            </a:r>
          </a:p>
          <a:p>
            <a:pPr>
              <a:spcAft>
                <a:spcPts val="600"/>
              </a:spcAft>
            </a:pPr>
            <a:r>
              <a:rPr lang="en-US" altLang="en-US" sz="2400" dirty="0">
                <a:latin typeface="Calibri" panose="020F0502020204030204" pitchFamily="34" charset="0"/>
              </a:rPr>
              <a:t>Distance: </a:t>
            </a:r>
            <a:endParaRPr lang="en-US" altLang="en-US" sz="2400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/>
          </p:nvPr>
        </p:nvGraphicFramePr>
        <p:xfrm>
          <a:off x="593348" y="1230530"/>
          <a:ext cx="7368398" cy="1410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6" name="Document" r:id="rId4" imgW="6819900" imgH="1475232" progId="Word.Document.8">
                  <p:embed/>
                </p:oleObj>
              </mc:Choice>
              <mc:Fallback>
                <p:oleObj name="Document" r:id="rId4" imgW="6819900" imgH="147523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348" y="1230530"/>
                        <a:ext cx="7368398" cy="14107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>
            <p:extLst/>
          </p:nvPr>
        </p:nvGraphicFramePr>
        <p:xfrm>
          <a:off x="1465979" y="4780228"/>
          <a:ext cx="4448769" cy="1796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7" name="Equation" r:id="rId6" imgW="2019300" imgH="1219200" progId="Equation.3">
                  <p:embed/>
                </p:oleObj>
              </mc:Choice>
              <mc:Fallback>
                <p:oleObj name="Equation" r:id="rId6" imgW="2019300" imgH="1219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5979" y="4780228"/>
                        <a:ext cx="4448769" cy="1796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8875817" y="1409724"/>
          <a:ext cx="2118512" cy="152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6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6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2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∑</a:t>
                      </a:r>
                      <a:r>
                        <a:rPr lang="en-US" baseline="-25000" dirty="0"/>
                        <a:t>row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∑</a:t>
                      </a:r>
                      <a:r>
                        <a:rPr lang="en-US" baseline="-25000" dirty="0"/>
                        <a:t>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292408" y="1935889"/>
            <a:ext cx="615636" cy="38472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Jack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655521" y="1038169"/>
            <a:ext cx="783048" cy="38472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Mary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8061080" y="3250594"/>
          <a:ext cx="2118512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6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6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90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∑</a:t>
                      </a:r>
                      <a:r>
                        <a:rPr lang="en-US" baseline="-25000" dirty="0"/>
                        <a:t>row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∑</a:t>
                      </a:r>
                      <a:r>
                        <a:rPr lang="en-US" baseline="-25000" dirty="0"/>
                        <a:t>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600226" y="2934303"/>
            <a:ext cx="783048" cy="38472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Jim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6718857" y="5117239"/>
          <a:ext cx="2118512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6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6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23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∑</a:t>
                      </a:r>
                      <a:r>
                        <a:rPr lang="en-US" baseline="-25000" dirty="0"/>
                        <a:t>row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∑</a:t>
                      </a:r>
                      <a:r>
                        <a:rPr lang="en-US" baseline="-25000" dirty="0"/>
                        <a:t>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103221" y="5833374"/>
            <a:ext cx="615636" cy="38472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Jim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90462" y="4780228"/>
            <a:ext cx="783048" cy="38472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Mary</a:t>
            </a:r>
          </a:p>
        </p:txBody>
      </p:sp>
      <p:pic>
        <p:nvPicPr>
          <p:cNvPr id="14" name="Picture 31" descr="eqbinaryasy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103" y="4093911"/>
            <a:ext cx="29718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474168" y="3901551"/>
            <a:ext cx="615636" cy="38472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Jack</a:t>
            </a:r>
          </a:p>
        </p:txBody>
      </p:sp>
    </p:spTree>
    <p:extLst>
      <p:ext uri="{BB962C8B-B14F-4D97-AF65-F5344CB8AC3E}">
        <p14:creationId xmlns:p14="http://schemas.microsoft.com/office/powerpoint/2010/main" val="27456924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228600"/>
            <a:ext cx="10668000" cy="7620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Proximity Measure for Categorical Attributes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4690" y="1233409"/>
            <a:ext cx="9415237" cy="545031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400" dirty="0"/>
              <a:t>Categorical data, also called nominal attributes</a:t>
            </a:r>
          </a:p>
          <a:p>
            <a:pPr lvl="1">
              <a:lnSpc>
                <a:spcPct val="150000"/>
              </a:lnSpc>
            </a:pPr>
            <a:r>
              <a:rPr lang="en-US" altLang="en-US" sz="2400" dirty="0"/>
              <a:t> Example:  Color (red, yellow, blue, green), profession, etc.  </a:t>
            </a:r>
          </a:p>
          <a:p>
            <a:pPr>
              <a:lnSpc>
                <a:spcPct val="150000"/>
              </a:lnSpc>
            </a:pPr>
            <a:r>
              <a:rPr lang="en-US" altLang="en-US" sz="2400" u="sng" dirty="0"/>
              <a:t>Method 1</a:t>
            </a:r>
            <a:r>
              <a:rPr lang="en-US" altLang="en-US" sz="2400" dirty="0"/>
              <a:t>: Simple matching</a:t>
            </a:r>
            <a:endParaRPr lang="en-US" altLang="en-US" sz="2400" i="1" dirty="0"/>
          </a:p>
          <a:p>
            <a:pPr lvl="1">
              <a:lnSpc>
                <a:spcPct val="150000"/>
              </a:lnSpc>
            </a:pPr>
            <a:r>
              <a:rPr lang="en-US" altLang="en-US" sz="2400" i="1" dirty="0"/>
              <a:t>m</a:t>
            </a:r>
            <a:r>
              <a:rPr lang="en-US" altLang="en-US" sz="2400" dirty="0"/>
              <a:t>: # of matches,</a:t>
            </a:r>
            <a:r>
              <a:rPr lang="en-US" altLang="en-US" sz="2400" i="1" dirty="0"/>
              <a:t> p</a:t>
            </a:r>
            <a:r>
              <a:rPr lang="en-US" altLang="en-US" sz="2400" dirty="0"/>
              <a:t>: total # of variables</a:t>
            </a:r>
          </a:p>
          <a:p>
            <a:pPr>
              <a:lnSpc>
                <a:spcPct val="150000"/>
              </a:lnSpc>
            </a:pPr>
            <a:endParaRPr lang="en-US" altLang="en-US" sz="2400" dirty="0"/>
          </a:p>
          <a:p>
            <a:pPr>
              <a:lnSpc>
                <a:spcPct val="150000"/>
              </a:lnSpc>
            </a:pPr>
            <a:endParaRPr lang="en-US" altLang="en-US" sz="2400" u="sng" dirty="0"/>
          </a:p>
          <a:p>
            <a:pPr>
              <a:lnSpc>
                <a:spcPct val="150000"/>
              </a:lnSpc>
            </a:pPr>
            <a:r>
              <a:rPr lang="en-US" altLang="en-US" sz="2400" u="sng" dirty="0"/>
              <a:t>Method 2</a:t>
            </a:r>
            <a:r>
              <a:rPr lang="en-US" altLang="en-US" sz="2400" dirty="0"/>
              <a:t>: Use a large number of binary attributes</a:t>
            </a:r>
          </a:p>
          <a:p>
            <a:pPr lvl="1">
              <a:lnSpc>
                <a:spcPct val="150000"/>
              </a:lnSpc>
            </a:pPr>
            <a:r>
              <a:rPr lang="en-US" altLang="en-US" sz="2400" dirty="0"/>
              <a:t>Creating a new binary attribute for each of the </a:t>
            </a:r>
            <a:r>
              <a:rPr lang="en-US" altLang="en-US" sz="2400" i="1" dirty="0"/>
              <a:t>M</a:t>
            </a:r>
            <a:r>
              <a:rPr lang="en-US" altLang="en-US" sz="2400" dirty="0"/>
              <a:t> nominal states</a:t>
            </a:r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4389473"/>
              </p:ext>
            </p:extLst>
          </p:nvPr>
        </p:nvGraphicFramePr>
        <p:xfrm>
          <a:off x="2665308" y="4042373"/>
          <a:ext cx="266700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58" name="Equation" r:id="rId4" imgW="1384300" imgH="469900" progId="Equation.3">
                  <p:embed/>
                </p:oleObj>
              </mc:Choice>
              <mc:Fallback>
                <p:oleObj name="Equation" r:id="rId4" imgW="13843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5308" y="4042373"/>
                        <a:ext cx="2667000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2657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228600"/>
            <a:ext cx="10668000" cy="7620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Ordinal Variables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4690" y="1233409"/>
            <a:ext cx="9719460" cy="545031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An ordinal variable can be discrete or continuous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Order is important, e.g., rank (e.g., freshman, sophomore, junior, senior)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Can be treated like interval-scaled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Replace </a:t>
            </a:r>
            <a:r>
              <a:rPr lang="en-US" altLang="en-US" sz="2400" i="1" dirty="0"/>
              <a:t>an ordinal variable value</a:t>
            </a:r>
            <a:r>
              <a:rPr lang="en-US" altLang="en-US" sz="2400" dirty="0"/>
              <a:t> by its rank: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Map the range of each variable onto [0, 1] by replacing</a:t>
            </a:r>
            <a:r>
              <a:rPr lang="en-US" altLang="en-US" sz="2400" i="1" dirty="0"/>
              <a:t> </a:t>
            </a:r>
            <a:r>
              <a:rPr lang="en-US" altLang="en-US" sz="2400" i="1" dirty="0" err="1"/>
              <a:t>i</a:t>
            </a:r>
            <a:r>
              <a:rPr lang="en-US" altLang="en-US" sz="2400" dirty="0" err="1"/>
              <a:t>-th</a:t>
            </a:r>
            <a:r>
              <a:rPr lang="en-US" altLang="en-US" sz="2400" dirty="0"/>
              <a:t> object in the </a:t>
            </a:r>
            <a:r>
              <a:rPr lang="en-US" altLang="en-US" sz="2400" i="1" dirty="0"/>
              <a:t>f</a:t>
            </a:r>
            <a:r>
              <a:rPr lang="en-US" altLang="en-US" sz="2400" dirty="0"/>
              <a:t>-</a:t>
            </a:r>
            <a:r>
              <a:rPr lang="en-US" altLang="en-US" sz="2400" dirty="0" err="1"/>
              <a:t>th</a:t>
            </a:r>
            <a:r>
              <a:rPr lang="en-US" altLang="en-US" sz="2400" dirty="0"/>
              <a:t> variable by </a:t>
            </a:r>
          </a:p>
          <a:p>
            <a:pPr lvl="1">
              <a:spcAft>
                <a:spcPts val="600"/>
              </a:spcAft>
            </a:pPr>
            <a:endParaRPr lang="en-US" altLang="en-US" sz="2400" dirty="0"/>
          </a:p>
          <a:p>
            <a:pPr lvl="2">
              <a:spcAft>
                <a:spcPts val="600"/>
              </a:spcAft>
            </a:pPr>
            <a:r>
              <a:rPr lang="en-US" altLang="en-US" sz="2400" dirty="0"/>
              <a:t>Example:  freshman: 0; sophomore: 1/3; junior: 2/3; senior 1</a:t>
            </a:r>
          </a:p>
          <a:p>
            <a:pPr lvl="3">
              <a:spcAft>
                <a:spcPts val="600"/>
              </a:spcAft>
            </a:pPr>
            <a:r>
              <a:rPr lang="en-US" altLang="en-US" sz="2400" dirty="0"/>
              <a:t>Then distance:  d(freshman, senior) = 1, d(junior, senior) = 1/3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Compute the dissimilarity using methods for interval-scaled variables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6934526"/>
              </p:ext>
            </p:extLst>
          </p:nvPr>
        </p:nvGraphicFramePr>
        <p:xfrm>
          <a:off x="4217843" y="3655147"/>
          <a:ext cx="1612900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14" name="Equation" r:id="rId4" imgW="787320" imgH="469800" progId="Equation.DSMT4">
                  <p:embed/>
                </p:oleObj>
              </mc:Choice>
              <mc:Fallback>
                <p:oleObj name="Equation" r:id="rId4" imgW="78732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17843" y="3655147"/>
                        <a:ext cx="1612900" cy="960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286876"/>
              </p:ext>
            </p:extLst>
          </p:nvPr>
        </p:nvGraphicFramePr>
        <p:xfrm>
          <a:off x="7252853" y="2772930"/>
          <a:ext cx="1841946" cy="551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15" name="Equation" r:id="rId6" imgW="914400" imgH="241200" progId="Equation.DSMT4">
                  <p:embed/>
                </p:oleObj>
              </mc:Choice>
              <mc:Fallback>
                <p:oleObj name="Equation" r:id="rId6" imgW="914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52853" y="2772930"/>
                        <a:ext cx="1841946" cy="551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91353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228600"/>
            <a:ext cx="10668000" cy="762000"/>
          </a:xfrm>
        </p:spPr>
        <p:txBody>
          <a:bodyPr/>
          <a:lstStyle/>
          <a:p>
            <a:r>
              <a:rPr lang="en-US" altLang="en-US" dirty="0"/>
              <a:t>Attributes of Mixed Type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262" y="1151931"/>
            <a:ext cx="9904490" cy="558384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z="2400" dirty="0">
                <a:latin typeface="Calibri" panose="020F0502020204030204" pitchFamily="34" charset="0"/>
              </a:rPr>
              <a:t>A dataset may contain all attribute types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>
                <a:latin typeface="Calibri" panose="020F0502020204030204" pitchFamily="34" charset="0"/>
              </a:rPr>
              <a:t>Nominal, symmetric binary, asymmetric binary, numeric, and ordinal</a:t>
            </a:r>
          </a:p>
          <a:p>
            <a:pPr>
              <a:spcAft>
                <a:spcPts val="600"/>
              </a:spcAft>
            </a:pPr>
            <a:r>
              <a:rPr lang="en-US" altLang="en-US" sz="2400" dirty="0">
                <a:latin typeface="Calibri" panose="020F0502020204030204" pitchFamily="34" charset="0"/>
              </a:rPr>
              <a:t>One may use a weighted formula to combine their effects:</a:t>
            </a:r>
          </a:p>
          <a:p>
            <a:pPr>
              <a:spcAft>
                <a:spcPts val="600"/>
              </a:spcAft>
            </a:pPr>
            <a:endParaRPr lang="en-US" altLang="en-US" sz="2400" dirty="0">
              <a:latin typeface="Calibri" panose="020F0502020204030204" pitchFamily="34" charset="0"/>
            </a:endParaRPr>
          </a:p>
          <a:p>
            <a:pPr marL="200020" lvl="1" indent="0">
              <a:spcAft>
                <a:spcPts val="600"/>
              </a:spcAft>
              <a:buNone/>
            </a:pPr>
            <a:endParaRPr lang="en-US" altLang="en-US" sz="2400" i="1" dirty="0">
              <a:latin typeface="Calibri" panose="020F0502020204030204" pitchFamily="34" charset="0"/>
            </a:endParaRPr>
          </a:p>
          <a:p>
            <a:pPr lvl="1">
              <a:spcAft>
                <a:spcPts val="600"/>
              </a:spcAft>
            </a:pPr>
            <a:endParaRPr lang="en-US" altLang="en-US" sz="2400" dirty="0">
              <a:latin typeface="Calibri" panose="020F0502020204030204" pitchFamily="34" charset="0"/>
            </a:endParaRPr>
          </a:p>
          <a:p>
            <a:pPr lvl="1">
              <a:spcAft>
                <a:spcPts val="600"/>
              </a:spcAft>
            </a:pPr>
            <a:r>
              <a:rPr lang="en-US" altLang="en-US" sz="2400" dirty="0">
                <a:latin typeface="Calibri" panose="020F0502020204030204" pitchFamily="34" charset="0"/>
              </a:rPr>
              <a:t>If</a:t>
            </a:r>
            <a:r>
              <a:rPr lang="en-US" altLang="en-US" sz="2400" i="1" dirty="0">
                <a:latin typeface="Calibri" panose="020F0502020204030204" pitchFamily="34" charset="0"/>
              </a:rPr>
              <a:t> f</a:t>
            </a:r>
            <a:r>
              <a:rPr lang="en-US" altLang="en-US" sz="2400" dirty="0">
                <a:latin typeface="Calibri" panose="020F0502020204030204" pitchFamily="34" charset="0"/>
              </a:rPr>
              <a:t>  is numeric: Use the normalized distance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>
                <a:latin typeface="Calibri" panose="020F0502020204030204" pitchFamily="34" charset="0"/>
              </a:rPr>
              <a:t>If</a:t>
            </a:r>
            <a:r>
              <a:rPr lang="en-US" altLang="en-US" sz="2400" i="1" dirty="0">
                <a:latin typeface="Calibri" panose="020F0502020204030204" pitchFamily="34" charset="0"/>
              </a:rPr>
              <a:t> f</a:t>
            </a:r>
            <a:r>
              <a:rPr lang="en-US" altLang="en-US" sz="2400" dirty="0">
                <a:latin typeface="Calibri" panose="020F0502020204030204" pitchFamily="34" charset="0"/>
              </a:rPr>
              <a:t>  is binary or nominal:   </a:t>
            </a:r>
            <a:r>
              <a:rPr lang="en-US" altLang="en-US" sz="2400" dirty="0" err="1">
                <a:latin typeface="Calibri" panose="020F0502020204030204" pitchFamily="34" charset="0"/>
                <a:cs typeface="Tahoma" panose="020B0604030504040204" pitchFamily="34" charset="0"/>
              </a:rPr>
              <a:t>d</a:t>
            </a:r>
            <a:r>
              <a:rPr lang="en-US" altLang="en-US" sz="2400" baseline="-25000" dirty="0" err="1">
                <a:latin typeface="Calibri" panose="020F0502020204030204" pitchFamily="34" charset="0"/>
              </a:rPr>
              <a:t>ij</a:t>
            </a:r>
            <a:r>
              <a:rPr lang="en-US" altLang="en-US" sz="2400" baseline="30000" dirty="0">
                <a:latin typeface="Calibri" panose="020F0502020204030204" pitchFamily="34" charset="0"/>
              </a:rPr>
              <a:t>(f)</a:t>
            </a:r>
            <a:r>
              <a:rPr lang="en-US" altLang="en-US" sz="2400" dirty="0">
                <a:latin typeface="Calibri" panose="020F0502020204030204" pitchFamily="34" charset="0"/>
              </a:rPr>
              <a:t> = 0  if </a:t>
            </a:r>
            <a:r>
              <a:rPr lang="en-US" altLang="en-US" sz="2400" dirty="0" err="1">
                <a:latin typeface="Calibri" panose="020F0502020204030204" pitchFamily="34" charset="0"/>
              </a:rPr>
              <a:t>x</a:t>
            </a:r>
            <a:r>
              <a:rPr lang="en-US" altLang="en-US" sz="2400" baseline="-25000" dirty="0" err="1">
                <a:latin typeface="Calibri" panose="020F0502020204030204" pitchFamily="34" charset="0"/>
              </a:rPr>
              <a:t>if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</a:rPr>
              <a:t>= </a:t>
            </a:r>
            <a:r>
              <a:rPr lang="en-US" altLang="en-US" sz="2400" dirty="0" err="1">
                <a:latin typeface="Calibri" panose="020F0502020204030204" pitchFamily="34" charset="0"/>
              </a:rPr>
              <a:t>x</a:t>
            </a:r>
            <a:r>
              <a:rPr lang="en-US" altLang="en-US" sz="2400" baseline="-25000" dirty="0" err="1">
                <a:latin typeface="Calibri" panose="020F0502020204030204" pitchFamily="34" charset="0"/>
              </a:rPr>
              <a:t>jf</a:t>
            </a:r>
            <a:r>
              <a:rPr lang="en-US" altLang="en-US" sz="2400" dirty="0">
                <a:latin typeface="Calibri" panose="020F0502020204030204" pitchFamily="34" charset="0"/>
              </a:rPr>
              <a:t>; or </a:t>
            </a:r>
            <a:r>
              <a:rPr lang="en-US" altLang="en-US" sz="2400" dirty="0" err="1">
                <a:latin typeface="Calibri" panose="020F0502020204030204" pitchFamily="34" charset="0"/>
                <a:cs typeface="Tahoma" panose="020B0604030504040204" pitchFamily="34" charset="0"/>
              </a:rPr>
              <a:t>d</a:t>
            </a:r>
            <a:r>
              <a:rPr lang="en-US" altLang="en-US" sz="2400" baseline="-25000" dirty="0" err="1">
                <a:latin typeface="Calibri" panose="020F0502020204030204" pitchFamily="34" charset="0"/>
              </a:rPr>
              <a:t>ij</a:t>
            </a:r>
            <a:r>
              <a:rPr lang="en-US" altLang="en-US" sz="2400" baseline="30000" dirty="0">
                <a:latin typeface="Calibri" panose="020F0502020204030204" pitchFamily="34" charset="0"/>
              </a:rPr>
              <a:t>(f)</a:t>
            </a:r>
            <a:r>
              <a:rPr lang="en-US" altLang="en-US" sz="2400" dirty="0">
                <a:latin typeface="Calibri" panose="020F0502020204030204" pitchFamily="34" charset="0"/>
              </a:rPr>
              <a:t> = 1 otherwise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>
                <a:latin typeface="Calibri" panose="020F0502020204030204" pitchFamily="34" charset="0"/>
              </a:rPr>
              <a:t>If</a:t>
            </a:r>
            <a:r>
              <a:rPr lang="en-US" altLang="en-US" sz="2400" i="1" dirty="0">
                <a:latin typeface="Calibri" panose="020F0502020204030204" pitchFamily="34" charset="0"/>
              </a:rPr>
              <a:t> f</a:t>
            </a:r>
            <a:r>
              <a:rPr lang="en-US" altLang="en-US" sz="2400" dirty="0">
                <a:latin typeface="Calibri" panose="020F0502020204030204" pitchFamily="34" charset="0"/>
              </a:rPr>
              <a:t>  is ordinal</a:t>
            </a:r>
          </a:p>
          <a:p>
            <a:pPr lvl="2">
              <a:spcAft>
                <a:spcPts val="600"/>
              </a:spcAft>
            </a:pPr>
            <a:r>
              <a:rPr lang="en-US" altLang="en-US" sz="2400" dirty="0">
                <a:latin typeface="Calibri" panose="020F0502020204030204" pitchFamily="34" charset="0"/>
              </a:rPr>
              <a:t>Compute ranks </a:t>
            </a:r>
            <a:r>
              <a:rPr lang="en-US" altLang="en-US" sz="2400" dirty="0" err="1">
                <a:latin typeface="Calibri" panose="020F0502020204030204" pitchFamily="34" charset="0"/>
              </a:rPr>
              <a:t>z</a:t>
            </a:r>
            <a:r>
              <a:rPr lang="en-US" altLang="en-US" sz="2400" baseline="-25000" dirty="0" err="1">
                <a:latin typeface="Calibri" panose="020F0502020204030204" pitchFamily="34" charset="0"/>
              </a:rPr>
              <a:t>if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</a:rPr>
              <a:t> (where                       )</a:t>
            </a:r>
          </a:p>
          <a:p>
            <a:pPr lvl="2">
              <a:spcAft>
                <a:spcPts val="600"/>
              </a:spcAft>
            </a:pPr>
            <a:r>
              <a:rPr lang="en-US" altLang="en-US" sz="2400" dirty="0">
                <a:latin typeface="Calibri" panose="020F0502020204030204" pitchFamily="34" charset="0"/>
              </a:rPr>
              <a:t>Treat </a:t>
            </a:r>
            <a:r>
              <a:rPr lang="en-US" altLang="en-US" sz="2400" dirty="0" err="1">
                <a:latin typeface="Calibri" panose="020F0502020204030204" pitchFamily="34" charset="0"/>
              </a:rPr>
              <a:t>z</a:t>
            </a:r>
            <a:r>
              <a:rPr lang="en-US" altLang="en-US" sz="2400" baseline="-25000" dirty="0" err="1">
                <a:latin typeface="Calibri" panose="020F0502020204030204" pitchFamily="34" charset="0"/>
              </a:rPr>
              <a:t>if</a:t>
            </a:r>
            <a:r>
              <a:rPr lang="en-US" altLang="en-US" sz="2400" dirty="0">
                <a:latin typeface="Calibri" panose="020F0502020204030204" pitchFamily="34" charset="0"/>
              </a:rPr>
              <a:t> as interval-scaled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553894" y="5582819"/>
          <a:ext cx="1612900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38" name="Equation" r:id="rId4" imgW="787320" imgH="469800" progId="Equation.DSMT4">
                  <p:embed/>
                </p:oleObj>
              </mc:Choice>
              <mc:Fallback>
                <p:oleObj name="Equation" r:id="rId4" imgW="78732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53894" y="5582819"/>
                        <a:ext cx="1612900" cy="960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027802" y="2556058"/>
          <a:ext cx="2490693" cy="1741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39" name="Equation" r:id="rId6" imgW="1269720" imgH="888840" progId="Equation.DSMT4">
                  <p:embed/>
                </p:oleObj>
              </mc:Choice>
              <mc:Fallback>
                <p:oleObj name="Equation" r:id="rId6" imgW="1269720" imgH="888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27802" y="2556058"/>
                        <a:ext cx="2490693" cy="17410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49212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228600"/>
            <a:ext cx="10668000" cy="7620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Cosine Similarity of Two Vectors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8801" y="1149328"/>
            <a:ext cx="11283575" cy="5450312"/>
          </a:xfrm>
        </p:spPr>
        <p:txBody>
          <a:bodyPr/>
          <a:lstStyle/>
          <a:p>
            <a:r>
              <a:rPr lang="en-US" altLang="en-US" sz="2400" dirty="0"/>
              <a:t>A </a:t>
            </a:r>
            <a:r>
              <a:rPr lang="en-US" altLang="en-US" sz="2400" b="1" dirty="0"/>
              <a:t>document</a:t>
            </a:r>
            <a:r>
              <a:rPr lang="en-US" altLang="en-US" sz="2400" dirty="0"/>
              <a:t> can be represented by a bag of terms or a long vector, with each attribute recording the </a:t>
            </a:r>
            <a:r>
              <a:rPr lang="en-US" altLang="en-US" sz="2400" i="1" dirty="0"/>
              <a:t>frequency</a:t>
            </a:r>
            <a:r>
              <a:rPr lang="en-US" altLang="en-US" sz="2400" dirty="0"/>
              <a:t> of a particular term (such as word, keyword, or phrase) in the document</a:t>
            </a:r>
          </a:p>
          <a:p>
            <a:endParaRPr lang="en-US" altLang="en-US" sz="2400" dirty="0"/>
          </a:p>
          <a:p>
            <a:endParaRPr lang="en-US" altLang="en-US" sz="2400" dirty="0"/>
          </a:p>
          <a:p>
            <a:pPr marL="0" indent="0">
              <a:buNone/>
            </a:pPr>
            <a:endParaRPr lang="en-US" altLang="en-US" sz="2400" dirty="0"/>
          </a:p>
          <a:p>
            <a:r>
              <a:rPr lang="en-US" altLang="en-US" sz="2400" dirty="0"/>
              <a:t>Other vector objects: Gene features in micro-arrays </a:t>
            </a:r>
          </a:p>
          <a:p>
            <a:r>
              <a:rPr lang="en-US" altLang="en-US" sz="2400" dirty="0"/>
              <a:t>Applications: Information retrieval, biologic taxonomy, gene feature mapping, etc.</a:t>
            </a:r>
          </a:p>
          <a:p>
            <a:r>
              <a:rPr lang="en-US" altLang="en-US" sz="2400" dirty="0"/>
              <a:t>Cosine measure: </a:t>
            </a:r>
            <a:r>
              <a:rPr lang="en-US" altLang="en-US" sz="2400" dirty="0">
                <a:cs typeface="Times New Roman" panose="02020603050405020304" pitchFamily="18" charset="0"/>
              </a:rPr>
              <a:t>If </a:t>
            </a:r>
            <a:r>
              <a:rPr lang="en-US" altLang="en-US" sz="2400" i="1" dirty="0">
                <a:cs typeface="Times New Roman" panose="02020603050405020304" pitchFamily="18" charset="0"/>
              </a:rPr>
              <a:t>d</a:t>
            </a:r>
            <a:r>
              <a:rPr lang="en-US" altLang="en-US" sz="2400" i="1" baseline="-30000" dirty="0">
                <a:cs typeface="Times New Roman" panose="02020603050405020304" pitchFamily="18" charset="0"/>
              </a:rPr>
              <a:t>1</a:t>
            </a:r>
            <a:r>
              <a:rPr lang="en-US" altLang="en-US" sz="2400" dirty="0">
                <a:cs typeface="Times New Roman" panose="02020603050405020304" pitchFamily="18" charset="0"/>
              </a:rPr>
              <a:t> and </a:t>
            </a:r>
            <a:r>
              <a:rPr lang="en-US" altLang="en-US" sz="2400" i="1" dirty="0">
                <a:cs typeface="Times New Roman" panose="02020603050405020304" pitchFamily="18" charset="0"/>
              </a:rPr>
              <a:t>d</a:t>
            </a:r>
            <a:r>
              <a:rPr lang="en-US" altLang="en-US" sz="2400" i="1" baseline="-30000" dirty="0">
                <a:cs typeface="Times New Roman" panose="02020603050405020304" pitchFamily="18" charset="0"/>
              </a:rPr>
              <a:t>2</a:t>
            </a:r>
            <a:r>
              <a:rPr lang="en-US" altLang="en-US" sz="2400" dirty="0">
                <a:cs typeface="Times New Roman" panose="02020603050405020304" pitchFamily="18" charset="0"/>
              </a:rPr>
              <a:t> are two vectors (e.g., term-frequency vectors), then</a:t>
            </a:r>
          </a:p>
          <a:p>
            <a:pPr algn="just">
              <a:buNone/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lvl="2" algn="just">
              <a:buNone/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lvl="2" algn="just">
              <a:buNone/>
            </a:pPr>
            <a:r>
              <a:rPr lang="en-US" altLang="en-US" sz="2400" dirty="0">
                <a:cs typeface="Times New Roman" panose="02020603050405020304" pitchFamily="18" charset="0"/>
              </a:rPr>
              <a:t>where </a:t>
            </a:r>
            <a:r>
              <a:rPr lang="en-US" altLang="en-US" sz="2400" dirty="0">
                <a:cs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en-US" sz="2400" dirty="0">
                <a:cs typeface="Times New Roman" panose="02020603050405020304" pitchFamily="18" charset="0"/>
              </a:rPr>
              <a:t> indicates vector dot product, ||</a:t>
            </a:r>
            <a:r>
              <a:rPr lang="en-US" altLang="en-US" sz="2400" i="1" dirty="0">
                <a:cs typeface="Times New Roman" panose="02020603050405020304" pitchFamily="18" charset="0"/>
              </a:rPr>
              <a:t>d</a:t>
            </a:r>
            <a:r>
              <a:rPr lang="en-US" altLang="en-US" sz="2400" dirty="0">
                <a:cs typeface="Times New Roman" panose="02020603050405020304" pitchFamily="18" charset="0"/>
              </a:rPr>
              <a:t>||: the length of vector </a:t>
            </a:r>
            <a:r>
              <a:rPr lang="en-US" altLang="en-US" sz="2400" i="1" dirty="0">
                <a:cs typeface="Times New Roman" panose="02020603050405020304" pitchFamily="18" charset="0"/>
              </a:rPr>
              <a:t>d</a:t>
            </a:r>
          </a:p>
        </p:txBody>
      </p:sp>
      <p:pic>
        <p:nvPicPr>
          <p:cNvPr id="4" name="Picture 4" descr="eqtab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799" y="2261608"/>
            <a:ext cx="82296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4392355"/>
              </p:ext>
            </p:extLst>
          </p:nvPr>
        </p:nvGraphicFramePr>
        <p:xfrm>
          <a:off x="3285377" y="4986106"/>
          <a:ext cx="3140075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30" name="Equation" r:id="rId5" imgW="1600200" imgH="431640" progId="Equation.DSMT4">
                  <p:embed/>
                </p:oleObj>
              </mc:Choice>
              <mc:Fallback>
                <p:oleObj name="Equation" r:id="rId5" imgW="16002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85377" y="4986106"/>
                        <a:ext cx="3140075" cy="849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84503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228600"/>
            <a:ext cx="10668000" cy="7620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Example: Calculating Cosine Similarity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261" y="1170038"/>
            <a:ext cx="11397691" cy="5450312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en-US" sz="2400" dirty="0"/>
              <a:t>Calculating Cosine Similarity:</a:t>
            </a:r>
          </a:p>
          <a:p>
            <a:pPr lvl="1">
              <a:spcBef>
                <a:spcPts val="120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384165" lvl="2" indent="0" algn="just">
              <a:buNone/>
            </a:pPr>
            <a:r>
              <a:rPr lang="en-US" altLang="en-US" sz="2400" dirty="0">
                <a:cs typeface="Times New Roman" panose="02020603050405020304" pitchFamily="18" charset="0"/>
              </a:rPr>
              <a:t>   where </a:t>
            </a:r>
            <a:r>
              <a:rPr lang="en-US" altLang="en-US" sz="2400" dirty="0">
                <a:cs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en-US" sz="2400" dirty="0">
                <a:cs typeface="Times New Roman" panose="02020603050405020304" pitchFamily="18" charset="0"/>
              </a:rPr>
              <a:t> indicates vector dot product, ||</a:t>
            </a:r>
            <a:r>
              <a:rPr lang="en-US" altLang="en-US" sz="2400" i="1" dirty="0">
                <a:cs typeface="Times New Roman" panose="02020603050405020304" pitchFamily="18" charset="0"/>
              </a:rPr>
              <a:t>d</a:t>
            </a:r>
            <a:r>
              <a:rPr lang="en-US" altLang="en-US" sz="2400" dirty="0">
                <a:cs typeface="Times New Roman" panose="02020603050405020304" pitchFamily="18" charset="0"/>
              </a:rPr>
              <a:t>||: the length of vector </a:t>
            </a:r>
            <a:r>
              <a:rPr lang="en-US" altLang="en-US" sz="2400" i="1" dirty="0">
                <a:cs typeface="Times New Roman" panose="02020603050405020304" pitchFamily="18" charset="0"/>
              </a:rPr>
              <a:t>d</a:t>
            </a:r>
          </a:p>
          <a:p>
            <a:pPr algn="just"/>
            <a:r>
              <a:rPr lang="en-US" altLang="en-US" sz="2400" dirty="0">
                <a:cs typeface="Times New Roman" panose="02020603050405020304" pitchFamily="18" charset="0"/>
              </a:rPr>
              <a:t>Ex: Find the </a:t>
            </a:r>
            <a:r>
              <a:rPr lang="en-US" altLang="en-US" sz="2400" b="1" dirty="0">
                <a:cs typeface="Times New Roman" panose="02020603050405020304" pitchFamily="18" charset="0"/>
              </a:rPr>
              <a:t>similarity</a:t>
            </a:r>
            <a:r>
              <a:rPr lang="en-US" altLang="en-US" sz="2400" dirty="0">
                <a:cs typeface="Times New Roman" panose="02020603050405020304" pitchFamily="18" charset="0"/>
              </a:rPr>
              <a:t> between documents 1 and 2.</a:t>
            </a:r>
          </a:p>
          <a:p>
            <a:pPr lvl="4" algn="just">
              <a:buNone/>
            </a:pPr>
            <a:r>
              <a:rPr lang="en-US" altLang="en-US" sz="2400" i="1" dirty="0">
                <a:cs typeface="Times New Roman" panose="02020603050405020304" pitchFamily="18" charset="0"/>
              </a:rPr>
              <a:t>d</a:t>
            </a:r>
            <a:r>
              <a:rPr lang="en-US" altLang="en-US" sz="2400" i="1" baseline="-30000" dirty="0">
                <a:cs typeface="Times New Roman" panose="02020603050405020304" pitchFamily="18" charset="0"/>
              </a:rPr>
              <a:t>1</a:t>
            </a:r>
            <a:r>
              <a:rPr lang="en-US" altLang="en-US" sz="2400" i="1" dirty="0">
                <a:cs typeface="Times New Roman" panose="02020603050405020304" pitchFamily="18" charset="0"/>
              </a:rPr>
              <a:t> </a:t>
            </a:r>
            <a:r>
              <a:rPr lang="en-US" altLang="en-US" sz="2400" b="1" dirty="0">
                <a:cs typeface="Times New Roman" panose="02020603050405020304" pitchFamily="18" charset="0"/>
              </a:rPr>
              <a:t>=  </a:t>
            </a:r>
            <a:r>
              <a:rPr lang="en-US" altLang="en-US" sz="2400" dirty="0">
                <a:cs typeface="Times New Roman" panose="02020603050405020304" pitchFamily="18" charset="0"/>
              </a:rPr>
              <a:t>(5, 0, 3, 0, 2, 0, 0, 2, 0, 0)          </a:t>
            </a:r>
            <a:r>
              <a:rPr lang="en-US" altLang="en-US" sz="2400" i="1" dirty="0">
                <a:cs typeface="Times New Roman" panose="02020603050405020304" pitchFamily="18" charset="0"/>
              </a:rPr>
              <a:t>d</a:t>
            </a:r>
            <a:r>
              <a:rPr lang="en-US" altLang="en-US" sz="2400" i="1" baseline="-30000" dirty="0">
                <a:cs typeface="Times New Roman" panose="02020603050405020304" pitchFamily="18" charset="0"/>
              </a:rPr>
              <a:t>2</a:t>
            </a:r>
            <a:r>
              <a:rPr lang="en-US" altLang="en-US" sz="2400" b="1" dirty="0">
                <a:cs typeface="Times New Roman" panose="02020603050405020304" pitchFamily="18" charset="0"/>
              </a:rPr>
              <a:t> =  </a:t>
            </a:r>
            <a:r>
              <a:rPr lang="en-US" altLang="en-US" sz="2400" dirty="0">
                <a:cs typeface="Times New Roman" panose="02020603050405020304" pitchFamily="18" charset="0"/>
              </a:rPr>
              <a:t>(3, 0, 2, 0, 1, 1, 0, 1, 0, 1)</a:t>
            </a:r>
          </a:p>
          <a:p>
            <a:pPr lvl="1" algn="just"/>
            <a:r>
              <a:rPr lang="en-US" altLang="en-US" sz="2400" dirty="0">
                <a:cs typeface="Times New Roman" panose="02020603050405020304" pitchFamily="18" charset="0"/>
              </a:rPr>
              <a:t>First, calculate vector dot product</a:t>
            </a:r>
          </a:p>
          <a:p>
            <a:pPr lvl="4" algn="just">
              <a:buNone/>
            </a:pPr>
            <a:r>
              <a:rPr lang="en-US" altLang="en-US" sz="2400" i="1" dirty="0">
                <a:cs typeface="Times New Roman" panose="02020603050405020304" pitchFamily="18" charset="0"/>
              </a:rPr>
              <a:t>d</a:t>
            </a:r>
            <a:r>
              <a:rPr lang="en-US" altLang="en-US" sz="2400" i="1" baseline="-30000" dirty="0">
                <a:cs typeface="Times New Roman" panose="02020603050405020304" pitchFamily="18" charset="0"/>
              </a:rPr>
              <a:t>1</a:t>
            </a:r>
            <a:r>
              <a:rPr lang="en-US" altLang="en-US" sz="2400" dirty="0">
                <a:cs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en-US" sz="2400" i="1" dirty="0">
                <a:cs typeface="Times New Roman" panose="02020603050405020304" pitchFamily="18" charset="0"/>
              </a:rPr>
              <a:t>d</a:t>
            </a:r>
            <a:r>
              <a:rPr lang="en-US" altLang="en-US" sz="2400" i="1" baseline="-30000" dirty="0">
                <a:cs typeface="Times New Roman" panose="02020603050405020304" pitchFamily="18" charset="0"/>
              </a:rPr>
              <a:t>2 </a:t>
            </a:r>
            <a:r>
              <a:rPr lang="en-US" altLang="en-US" sz="2400" dirty="0">
                <a:cs typeface="Times New Roman" panose="02020603050405020304" pitchFamily="18" charset="0"/>
              </a:rPr>
              <a:t>= 5 X 3 + 0 X 0 + 3 X 2 + 0 X 0 + 2 X 1 + 0 X 1 + 0 X 1 + 2 X 1 + 0 X 0 + 0 X 1 = 25</a:t>
            </a:r>
          </a:p>
          <a:p>
            <a:pPr lvl="1" algn="just"/>
            <a:r>
              <a:rPr lang="en-US" altLang="en-US" sz="2400" dirty="0">
                <a:cs typeface="Times New Roman" panose="02020603050405020304" pitchFamily="18" charset="0"/>
              </a:rPr>
              <a:t>Then, calculate ||</a:t>
            </a:r>
            <a:r>
              <a:rPr lang="en-US" altLang="en-US" sz="2400" i="1" dirty="0">
                <a:cs typeface="Times New Roman" panose="02020603050405020304" pitchFamily="18" charset="0"/>
              </a:rPr>
              <a:t>d</a:t>
            </a:r>
            <a:r>
              <a:rPr lang="en-US" altLang="en-US" sz="2400" i="1" baseline="-30000" dirty="0">
                <a:cs typeface="Times New Roman" panose="02020603050405020304" pitchFamily="18" charset="0"/>
              </a:rPr>
              <a:t>1</a:t>
            </a:r>
            <a:r>
              <a:rPr lang="en-US" altLang="en-US" sz="2400" dirty="0">
                <a:cs typeface="Times New Roman" panose="02020603050405020304" pitchFamily="18" charset="0"/>
              </a:rPr>
              <a:t>|| and ||</a:t>
            </a:r>
            <a:r>
              <a:rPr lang="en-US" altLang="en-US" sz="2400" i="1" dirty="0">
                <a:cs typeface="Times New Roman" panose="02020603050405020304" pitchFamily="18" charset="0"/>
              </a:rPr>
              <a:t>d</a:t>
            </a:r>
            <a:r>
              <a:rPr lang="en-US" altLang="en-US" sz="2400" i="1" baseline="-30000" dirty="0">
                <a:cs typeface="Times New Roman" panose="02020603050405020304" pitchFamily="18" charset="0"/>
              </a:rPr>
              <a:t>2</a:t>
            </a:r>
            <a:r>
              <a:rPr lang="en-US" altLang="en-US" sz="2400" dirty="0">
                <a:cs typeface="Times New Roman" panose="02020603050405020304" pitchFamily="18" charset="0"/>
              </a:rPr>
              <a:t>|| </a:t>
            </a:r>
          </a:p>
          <a:p>
            <a:pPr lvl="3" algn="just">
              <a:buNone/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lvl="1" algn="just"/>
            <a:endParaRPr lang="en-US" altLang="en-US" sz="2400" dirty="0">
              <a:cs typeface="Times New Roman" panose="02020603050405020304" pitchFamily="18" charset="0"/>
            </a:endParaRPr>
          </a:p>
          <a:p>
            <a:pPr lvl="1" algn="just"/>
            <a:endParaRPr lang="en-US" altLang="en-US" sz="2400" dirty="0">
              <a:cs typeface="Times New Roman" panose="02020603050405020304" pitchFamily="18" charset="0"/>
            </a:endParaRPr>
          </a:p>
          <a:p>
            <a:pPr lvl="1" algn="just"/>
            <a:r>
              <a:rPr lang="en-US" altLang="en-US" sz="2400" dirty="0">
                <a:cs typeface="Times New Roman" panose="02020603050405020304" pitchFamily="18" charset="0"/>
              </a:rPr>
              <a:t>Calculate cosine similarity:  cos(</a:t>
            </a:r>
            <a:r>
              <a:rPr lang="en-US" altLang="en-US" sz="2400" i="1" dirty="0">
                <a:cs typeface="Times New Roman" panose="02020603050405020304" pitchFamily="18" charset="0"/>
              </a:rPr>
              <a:t>d</a:t>
            </a:r>
            <a:r>
              <a:rPr lang="en-US" altLang="en-US" sz="2400" i="1" baseline="-30000" dirty="0">
                <a:cs typeface="Times New Roman" panose="02020603050405020304" pitchFamily="18" charset="0"/>
              </a:rPr>
              <a:t>1</a:t>
            </a:r>
            <a:r>
              <a:rPr lang="en-US" altLang="en-US" sz="2400" i="1" dirty="0">
                <a:cs typeface="Times New Roman" panose="02020603050405020304" pitchFamily="18" charset="0"/>
              </a:rPr>
              <a:t>, d</a:t>
            </a:r>
            <a:r>
              <a:rPr lang="en-US" altLang="en-US" sz="2400" i="1" baseline="-30000" dirty="0">
                <a:cs typeface="Times New Roman" panose="02020603050405020304" pitchFamily="18" charset="0"/>
              </a:rPr>
              <a:t>2</a:t>
            </a:r>
            <a:r>
              <a:rPr lang="en-US" altLang="en-US" sz="2400" dirty="0">
                <a:cs typeface="Times New Roman" panose="02020603050405020304" pitchFamily="18" charset="0"/>
              </a:rPr>
              <a:t> ) = 25/ (6.481 X 4.12) = 0.94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6098604"/>
              </p:ext>
            </p:extLst>
          </p:nvPr>
        </p:nvGraphicFramePr>
        <p:xfrm>
          <a:off x="1288585" y="4976646"/>
          <a:ext cx="9663113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18" name="Equation" r:id="rId4" imgW="4927320" imgH="253800" progId="Equation.DSMT4">
                  <p:embed/>
                </p:oleObj>
              </mc:Choice>
              <mc:Fallback>
                <p:oleObj name="Equation" r:id="rId4" imgW="49273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88585" y="4976646"/>
                        <a:ext cx="9663113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0955226"/>
              </p:ext>
            </p:extLst>
          </p:nvPr>
        </p:nvGraphicFramePr>
        <p:xfrm>
          <a:off x="1288585" y="5532331"/>
          <a:ext cx="9506909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19" name="Equation" r:id="rId6" imgW="4673520" imgH="253800" progId="Equation.DSMT4">
                  <p:embed/>
                </p:oleObj>
              </mc:Choice>
              <mc:Fallback>
                <p:oleObj name="Equation" r:id="rId6" imgW="46735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88585" y="5532331"/>
                        <a:ext cx="9506909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1060657"/>
              </p:ext>
            </p:extLst>
          </p:nvPr>
        </p:nvGraphicFramePr>
        <p:xfrm>
          <a:off x="2980066" y="1305379"/>
          <a:ext cx="3140075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20" name="Equation" r:id="rId8" imgW="1600200" imgH="431640" progId="Equation.DSMT4">
                  <p:embed/>
                </p:oleObj>
              </mc:Choice>
              <mc:Fallback>
                <p:oleObj name="Equation" r:id="rId8" imgW="16002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980066" y="1305379"/>
                        <a:ext cx="3140075" cy="849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2" descr="http://cs.carleton.edu/cs_comps/0910/netflixprize/final_results/knn/img/knn/cos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330" y="838993"/>
            <a:ext cx="5056094" cy="131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0114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555813" y="381000"/>
            <a:ext cx="11017622" cy="609600"/>
          </a:xfrm>
        </p:spPr>
        <p:txBody>
          <a:bodyPr>
            <a:noAutofit/>
          </a:bodyPr>
          <a:lstStyle/>
          <a:p>
            <a:r>
              <a:rPr lang="en-US" altLang="en-US" dirty="0"/>
              <a:t>Correlation Analysis (for Categorical Data)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70559" y="1295400"/>
            <a:ext cx="10720251" cy="5181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l-GR" altLang="en-US" b="1" dirty="0">
                <a:latin typeface="Calibri" panose="020F0502020204030204" pitchFamily="34" charset="0"/>
              </a:rPr>
              <a:t>Χ</a:t>
            </a:r>
            <a:r>
              <a:rPr lang="en-US" altLang="en-US" b="1" baseline="30000" dirty="0">
                <a:latin typeface="Calibri" panose="020F0502020204030204" pitchFamily="34" charset="0"/>
              </a:rPr>
              <a:t>2</a:t>
            </a:r>
            <a:r>
              <a:rPr lang="en-US" altLang="en-US" b="1" dirty="0">
                <a:latin typeface="Calibri" panose="020F0502020204030204" pitchFamily="34" charset="0"/>
              </a:rPr>
              <a:t> (chi-square) test:</a:t>
            </a:r>
            <a:endParaRPr lang="el-GR" altLang="en-US" b="1" dirty="0">
              <a:latin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US" altLang="en-US" dirty="0">
              <a:latin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US" altLang="en-US" dirty="0">
              <a:latin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US" altLang="en-US" dirty="0">
              <a:latin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dirty="0"/>
              <a:t>Null hypothesis: The two distributions are independent</a:t>
            </a:r>
          </a:p>
          <a:p>
            <a:pPr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The cells that contribute the most to the </a:t>
            </a:r>
            <a:r>
              <a:rPr lang="el-GR" altLang="en-US" dirty="0">
                <a:latin typeface="Calibri" panose="020F0502020204030204" pitchFamily="34" charset="0"/>
              </a:rPr>
              <a:t>Χ</a:t>
            </a:r>
            <a:r>
              <a:rPr lang="en-US" altLang="en-US" baseline="30000" dirty="0">
                <a:latin typeface="Calibri" panose="020F0502020204030204" pitchFamily="34" charset="0"/>
              </a:rPr>
              <a:t>2</a:t>
            </a:r>
            <a:r>
              <a:rPr lang="en-US" altLang="en-US" dirty="0">
                <a:latin typeface="Calibri" panose="020F0502020204030204" pitchFamily="34" charset="0"/>
              </a:rPr>
              <a:t> value are those whose actual count is very different from the expected count</a:t>
            </a:r>
          </a:p>
          <a:p>
            <a:pPr lvl="1"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The larger the </a:t>
            </a:r>
            <a:r>
              <a:rPr lang="el-GR" altLang="en-US" dirty="0">
                <a:latin typeface="Calibri" panose="020F0502020204030204" pitchFamily="34" charset="0"/>
              </a:rPr>
              <a:t>Χ</a:t>
            </a:r>
            <a:r>
              <a:rPr lang="en-US" altLang="en-US" baseline="30000" dirty="0">
                <a:latin typeface="Calibri" panose="020F0502020204030204" pitchFamily="34" charset="0"/>
              </a:rPr>
              <a:t>2</a:t>
            </a:r>
            <a:r>
              <a:rPr lang="en-US" altLang="en-US" dirty="0">
                <a:latin typeface="Calibri" panose="020F0502020204030204" pitchFamily="34" charset="0"/>
              </a:rPr>
              <a:t> value, the more likely the variables are related</a:t>
            </a:r>
          </a:p>
          <a:p>
            <a:pPr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Note:  Correlation does not imply causality</a:t>
            </a:r>
          </a:p>
          <a:p>
            <a:pPr lvl="1"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# of hospitals and # of car-theft in a city are correlated</a:t>
            </a:r>
          </a:p>
          <a:p>
            <a:pPr lvl="1"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Both are causally linked to the third variable: population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1" y="1196788"/>
            <a:ext cx="3272118" cy="183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552892"/>
      </p:ext>
    </p:extLst>
  </p:cSld>
  <p:clrMapOvr>
    <a:masterClrMapping/>
  </p:clrMapOvr>
  <p:transition>
    <p:zoom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566057" y="304800"/>
            <a:ext cx="10981509" cy="609600"/>
          </a:xfrm>
        </p:spPr>
        <p:txBody>
          <a:bodyPr>
            <a:noAutofit/>
          </a:bodyPr>
          <a:lstStyle/>
          <a:p>
            <a:r>
              <a:rPr lang="en-US" altLang="en-US" dirty="0"/>
              <a:t>Chi-Square Calculation: An Example</a:t>
            </a:r>
          </a:p>
        </p:txBody>
      </p:sp>
      <p:graphicFrame>
        <p:nvGraphicFramePr>
          <p:cNvPr id="267269" name="Group 5"/>
          <p:cNvGraphicFramePr>
            <a:graphicFrameLocks noGrp="1"/>
          </p:cNvGraphicFramePr>
          <p:nvPr>
            <p:extLst/>
          </p:nvPr>
        </p:nvGraphicFramePr>
        <p:xfrm>
          <a:off x="2222159" y="1250343"/>
          <a:ext cx="6096000" cy="1595439"/>
        </p:xfrm>
        <a:graphic>
          <a:graphicData uri="http://schemas.openxmlformats.org/drawingml/2006/table">
            <a:tbl>
              <a:tblPr/>
              <a:tblGrid>
                <a:gridCol w="2219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Play chess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Not play chess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Sum (row)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Like science fiction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250 (X1)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200 (X2)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Not like science fiction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 (X3)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 (X4)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Sum(col.)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文本占位符 5">
            <a:extLst>
              <a:ext uri="{FF2B5EF4-FFF2-40B4-BE49-F238E27FC236}">
                <a16:creationId xmlns:a16="http://schemas.microsoft.com/office/drawing/2014/main" id="{36072272-8A4E-4A01-83F7-726A3DC956D2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82042" y="2896432"/>
            <a:ext cx="11141166" cy="3372694"/>
          </a:xfrm>
        </p:spPr>
        <p:txBody>
          <a:bodyPr/>
          <a:lstStyle/>
          <a:p>
            <a:r>
              <a:rPr lang="en-US" dirty="0"/>
              <a:t>Null hypothesis: The two distributions are independent</a:t>
            </a:r>
          </a:p>
          <a:p>
            <a:pPr lvl="1"/>
            <a:r>
              <a:rPr lang="en-US" dirty="0"/>
              <a:t>What does that mean?</a:t>
            </a:r>
          </a:p>
          <a:p>
            <a:pPr lvl="1"/>
            <a:r>
              <a:rPr lang="en-US" dirty="0"/>
              <a:t>The ratio between people who play chess vs not play chess is the same for both groups of like science fiction and not like science fiction </a:t>
            </a:r>
          </a:p>
          <a:p>
            <a:pPr lvl="1"/>
            <a:r>
              <a:rPr lang="en-US" dirty="0"/>
              <a:t>X1:X2=X3:X4=300:1200</a:t>
            </a:r>
          </a:p>
          <a:p>
            <a:pPr lvl="1"/>
            <a:r>
              <a:rPr lang="en-US" dirty="0"/>
              <a:t>X1:X3=X2:X4=450:1050</a:t>
            </a:r>
          </a:p>
          <a:p>
            <a:pPr lvl="1"/>
            <a:r>
              <a:rPr lang="en-US" dirty="0"/>
              <a:t>X1+X2=450	X3+X4=1050</a:t>
            </a:r>
          </a:p>
          <a:p>
            <a:pPr lvl="1"/>
            <a:r>
              <a:rPr lang="en-US" dirty="0"/>
              <a:t>X1+X3=300	X2+X4=1200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81901"/>
      </p:ext>
    </p:extLst>
  </p:cSld>
  <p:clrMapOvr>
    <a:masterClrMapping/>
  </p:clrMapOvr>
  <p:transition>
    <p:zoom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rved Left Arrow 2"/>
          <p:cNvSpPr/>
          <p:nvPr/>
        </p:nvSpPr>
        <p:spPr>
          <a:xfrm rot="1959358">
            <a:off x="10091287" y="4194039"/>
            <a:ext cx="380222" cy="467294"/>
          </a:xfrm>
          <a:prstGeom prst="curved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566057" y="304800"/>
            <a:ext cx="10981509" cy="609600"/>
          </a:xfrm>
        </p:spPr>
        <p:txBody>
          <a:bodyPr>
            <a:noAutofit/>
          </a:bodyPr>
          <a:lstStyle/>
          <a:p>
            <a:r>
              <a:rPr lang="en-US" altLang="en-US" dirty="0"/>
              <a:t>Chi-Square Calculation: An Example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70561" y="2994211"/>
            <a:ext cx="9324702" cy="3213847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l-GR" altLang="en-US" dirty="0">
                <a:latin typeface="Calibri" panose="020F0502020204030204" pitchFamily="34" charset="0"/>
              </a:rPr>
              <a:t>Χ</a:t>
            </a:r>
            <a:r>
              <a:rPr lang="en-US" altLang="en-US" baseline="30000" dirty="0">
                <a:latin typeface="Calibri" panose="020F0502020204030204" pitchFamily="34" charset="0"/>
              </a:rPr>
              <a:t>2</a:t>
            </a:r>
            <a:r>
              <a:rPr lang="en-US" altLang="en-US" dirty="0">
                <a:latin typeface="Calibri" panose="020F0502020204030204" pitchFamily="34" charset="0"/>
              </a:rPr>
              <a:t> (chi-square) calculation (numbers in parenthesis are expected counts calculated based on the data distribution in the two categories)</a:t>
            </a:r>
            <a:endParaRPr lang="el-GR" altLang="en-US" dirty="0">
              <a:latin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US" altLang="en-US" dirty="0">
              <a:latin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US" altLang="en-US" dirty="0">
              <a:latin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It shows that </a:t>
            </a:r>
            <a:r>
              <a:rPr lang="en-US" altLang="en-US" dirty="0" err="1">
                <a:latin typeface="Calibri" panose="020F0502020204030204" pitchFamily="34" charset="0"/>
              </a:rPr>
              <a:t>like_science_fiction</a:t>
            </a:r>
            <a:r>
              <a:rPr lang="en-US" altLang="en-US" dirty="0">
                <a:latin typeface="Calibri" panose="020F0502020204030204" pitchFamily="34" charset="0"/>
              </a:rPr>
              <a:t> and </a:t>
            </a:r>
            <a:r>
              <a:rPr lang="en-US" altLang="en-US" dirty="0" err="1">
                <a:latin typeface="Calibri" panose="020F0502020204030204" pitchFamily="34" charset="0"/>
              </a:rPr>
              <a:t>play_chess</a:t>
            </a:r>
            <a:r>
              <a:rPr lang="en-US" altLang="en-US" dirty="0">
                <a:latin typeface="Calibri" panose="020F0502020204030204" pitchFamily="34" charset="0"/>
              </a:rPr>
              <a:t> are correlated in the group</a:t>
            </a:r>
          </a:p>
        </p:txBody>
      </p:sp>
      <p:graphicFrame>
        <p:nvGraphicFramePr>
          <p:cNvPr id="21509" name="Object 4"/>
          <p:cNvGraphicFramePr>
            <a:graphicFrameLocks noGrp="1" noChangeAspect="1"/>
          </p:cNvGraphicFramePr>
          <p:nvPr>
            <p:ph sz="quarter" idx="2"/>
            <p:extLst/>
          </p:nvPr>
        </p:nvGraphicFramePr>
        <p:xfrm>
          <a:off x="2222863" y="4002368"/>
          <a:ext cx="7772400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6" name="Equation" r:id="rId4" imgW="4381500" imgH="419100" progId="Equation.3">
                  <p:embed/>
                </p:oleObj>
              </mc:Choice>
              <mc:Fallback>
                <p:oleObj name="Equation" r:id="rId4" imgW="4381500" imgH="419100" progId="Equation.3">
                  <p:embed/>
                  <p:pic>
                    <p:nvPicPr>
                      <p:cNvPr id="2150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2863" y="4002368"/>
                        <a:ext cx="7772400" cy="744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7269" name="Group 5"/>
          <p:cNvGraphicFramePr>
            <a:graphicFrameLocks noGrp="1"/>
          </p:cNvGraphicFramePr>
          <p:nvPr>
            <p:extLst/>
          </p:nvPr>
        </p:nvGraphicFramePr>
        <p:xfrm>
          <a:off x="2222159" y="1250343"/>
          <a:ext cx="6096000" cy="1595439"/>
        </p:xfrm>
        <a:graphic>
          <a:graphicData uri="http://schemas.openxmlformats.org/drawingml/2006/table">
            <a:tbl>
              <a:tblPr/>
              <a:tblGrid>
                <a:gridCol w="2219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Play chess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Not play chess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Sum (row)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Like science fiction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250 (90)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200 (360)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Not like science fiction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 (210)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 (840)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Sum(col.)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9869756" y="2550181"/>
            <a:ext cx="2196737" cy="163121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latin typeface="AvenirNextCondensed-Regular"/>
              </a:rPr>
              <a:t>We can reject the</a:t>
            </a:r>
          </a:p>
          <a:p>
            <a:r>
              <a:rPr lang="en-US" sz="2000" dirty="0">
                <a:latin typeface="AvenirNextCondensed-Regular"/>
              </a:rPr>
              <a:t>null hypothesis of</a:t>
            </a:r>
          </a:p>
          <a:p>
            <a:r>
              <a:rPr lang="en-US" sz="2000" dirty="0">
                <a:latin typeface="AvenirNextCondensed-Regular"/>
              </a:rPr>
              <a:t>independence at a confidence level of 0.001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95402" y="1533059"/>
            <a:ext cx="2752164" cy="677108"/>
          </a:xfrm>
          <a:prstGeom prst="rect">
            <a:avLst/>
          </a:prstGeom>
          <a:solidFill>
            <a:srgbClr val="F0CDBC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How to derive 90?</a:t>
            </a:r>
          </a:p>
          <a:p>
            <a:pPr lvl="1"/>
            <a:r>
              <a:rPr lang="en-US" dirty="0"/>
              <a:t>450/1500 * 300 = 90</a:t>
            </a:r>
          </a:p>
        </p:txBody>
      </p:sp>
    </p:spTree>
    <p:extLst>
      <p:ext uri="{BB962C8B-B14F-4D97-AF65-F5344CB8AC3E}">
        <p14:creationId xmlns:p14="http://schemas.microsoft.com/office/powerpoint/2010/main" val="1897104496"/>
      </p:ext>
    </p:extLst>
  </p:cSld>
  <p:clrMapOvr>
    <a:masterClrMapping/>
  </p:clrMapOvr>
  <p:transition>
    <p:zoom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566057" y="304800"/>
            <a:ext cx="10981509" cy="609600"/>
          </a:xfrm>
        </p:spPr>
        <p:txBody>
          <a:bodyPr>
            <a:noAutofit/>
          </a:bodyPr>
          <a:lstStyle/>
          <a:p>
            <a:r>
              <a:rPr lang="en-US" altLang="en-US" dirty="0"/>
              <a:t>Chi-Square Calculation: An Example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70561" y="2994211"/>
            <a:ext cx="9324702" cy="3213847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zh-CN" dirty="0" smtClean="0">
                <a:latin typeface="Calibri" panose="020F0502020204030204" pitchFamily="34" charset="0"/>
              </a:rPr>
              <a:t>Degree of freedom</a:t>
            </a:r>
          </a:p>
          <a:p>
            <a:pPr lvl="1">
              <a:lnSpc>
                <a:spcPct val="110000"/>
              </a:lnSpc>
            </a:pPr>
            <a:r>
              <a:rPr lang="en-US" altLang="en-US" dirty="0" smtClean="0">
                <a:latin typeface="Calibri" panose="020F0502020204030204" pitchFamily="34" charset="0"/>
              </a:rPr>
              <a:t>(#</a:t>
            </a:r>
            <a:r>
              <a:rPr lang="en-US" altLang="en-US" dirty="0" err="1" smtClean="0">
                <a:latin typeface="Calibri" panose="020F0502020204030204" pitchFamily="34" charset="0"/>
              </a:rPr>
              <a:t>categories_in_variable_A</a:t>
            </a:r>
            <a:r>
              <a:rPr lang="en-US" altLang="en-US" dirty="0" smtClean="0">
                <a:latin typeface="Calibri" panose="020F0502020204030204" pitchFamily="34" charset="0"/>
              </a:rPr>
              <a:t> -1)(</a:t>
            </a:r>
            <a:r>
              <a:rPr lang="en-US" altLang="en-US" dirty="0">
                <a:latin typeface="Calibri" panose="020F0502020204030204" pitchFamily="34" charset="0"/>
              </a:rPr>
              <a:t>(#</a:t>
            </a:r>
            <a:r>
              <a:rPr lang="en-US" altLang="en-US" dirty="0" err="1" smtClean="0">
                <a:latin typeface="Calibri" panose="020F0502020204030204" pitchFamily="34" charset="0"/>
              </a:rPr>
              <a:t>categories_in_variable_B</a:t>
            </a:r>
            <a:r>
              <a:rPr lang="en-US" altLang="en-US" dirty="0" smtClean="0">
                <a:latin typeface="Calibri" panose="020F0502020204030204" pitchFamily="34" charset="0"/>
              </a:rPr>
              <a:t> </a:t>
            </a:r>
            <a:r>
              <a:rPr lang="en-US" altLang="en-US" dirty="0">
                <a:latin typeface="Calibri" panose="020F0502020204030204" pitchFamily="34" charset="0"/>
              </a:rPr>
              <a:t>-1</a:t>
            </a:r>
            <a:r>
              <a:rPr lang="en-US" altLang="en-US" dirty="0" smtClean="0">
                <a:latin typeface="Calibri" panose="020F0502020204030204" pitchFamily="34" charset="0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number of values </a:t>
            </a:r>
            <a:r>
              <a:rPr lang="en-US" altLang="en-US" dirty="0" smtClean="0">
                <a:latin typeface="Calibri" panose="020F0502020204030204" pitchFamily="34" charset="0"/>
              </a:rPr>
              <a:t>that </a:t>
            </a:r>
            <a:r>
              <a:rPr lang="en-US" altLang="en-US" dirty="0">
                <a:latin typeface="Calibri" panose="020F0502020204030204" pitchFamily="34" charset="0"/>
              </a:rPr>
              <a:t>are free to </a:t>
            </a:r>
            <a:r>
              <a:rPr lang="en-US" altLang="en-US" dirty="0" smtClean="0">
                <a:latin typeface="Calibri" panose="020F0502020204030204" pitchFamily="34" charset="0"/>
              </a:rPr>
              <a:t>vary</a:t>
            </a:r>
          </a:p>
          <a:p>
            <a:pPr marL="200021" lvl="1" indent="0">
              <a:lnSpc>
                <a:spcPct val="110000"/>
              </a:lnSpc>
              <a:buNone/>
            </a:pPr>
            <a:endParaRPr lang="en-US" altLang="en-US" dirty="0">
              <a:latin typeface="Calibri" panose="020F0502020204030204" pitchFamily="34" charset="0"/>
            </a:endParaRPr>
          </a:p>
        </p:txBody>
      </p:sp>
      <p:graphicFrame>
        <p:nvGraphicFramePr>
          <p:cNvPr id="267269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515176"/>
              </p:ext>
            </p:extLst>
          </p:nvPr>
        </p:nvGraphicFramePr>
        <p:xfrm>
          <a:off x="2062129" y="1165411"/>
          <a:ext cx="7535920" cy="1828800"/>
        </p:xfrm>
        <a:graphic>
          <a:graphicData uri="http://schemas.openxmlformats.org/drawingml/2006/table">
            <a:tbl>
              <a:tblPr/>
              <a:tblGrid>
                <a:gridCol w="109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89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89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8989">
                  <a:extLst>
                    <a:ext uri="{9D8B030D-6E8A-4147-A177-3AD203B41FA5}">
                      <a16:colId xmlns:a16="http://schemas.microsoft.com/office/drawing/2014/main" val="2427883829"/>
                    </a:ext>
                  </a:extLst>
                </a:gridCol>
                <a:gridCol w="1288989">
                  <a:extLst>
                    <a:ext uri="{9D8B030D-6E8A-4147-A177-3AD203B41FA5}">
                      <a16:colId xmlns:a16="http://schemas.microsoft.com/office/drawing/2014/main" val="1866276082"/>
                    </a:ext>
                  </a:extLst>
                </a:gridCol>
                <a:gridCol w="12889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D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Sum (row)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831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200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Sum(col.)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300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300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300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1200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217593"/>
      </p:ext>
    </p:extLst>
  </p:cSld>
  <p:clrMapOvr>
    <a:masterClrMapping/>
  </p:clrMapOvr>
  <p:transition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53453" y="228600"/>
            <a:ext cx="11044989" cy="7620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Important Characteristics of Structured Data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8175" y="1447800"/>
            <a:ext cx="10858500" cy="5029200"/>
          </a:xfrm>
          <a:noFill/>
        </p:spPr>
        <p:txBody>
          <a:bodyPr vert="horz" lIns="90488" tIns="44450" rIns="90488" bIns="44450" rtlCol="0">
            <a:noAutofit/>
          </a:bodyPr>
          <a:lstStyle/>
          <a:p>
            <a:pPr marL="285750" indent="-285750">
              <a:lnSpc>
                <a:spcPct val="115000"/>
              </a:lnSpc>
            </a:pPr>
            <a:r>
              <a:rPr lang="en-US" altLang="en-US" dirty="0"/>
              <a:t> Dimensionality</a:t>
            </a:r>
          </a:p>
          <a:p>
            <a:pPr marL="800100" lvl="1" indent="-342900">
              <a:lnSpc>
                <a:spcPct val="115000"/>
              </a:lnSpc>
            </a:pPr>
            <a:r>
              <a:rPr lang="en-US" altLang="en-US" dirty="0"/>
              <a:t>Curse of dimensionality</a:t>
            </a:r>
          </a:p>
          <a:p>
            <a:pPr marL="285750" indent="-285750">
              <a:lnSpc>
                <a:spcPct val="115000"/>
              </a:lnSpc>
            </a:pPr>
            <a:r>
              <a:rPr lang="en-US" altLang="en-US" dirty="0"/>
              <a:t> Sparsity</a:t>
            </a:r>
          </a:p>
          <a:p>
            <a:pPr marL="800100" lvl="1" indent="-342900">
              <a:lnSpc>
                <a:spcPct val="115000"/>
              </a:lnSpc>
            </a:pPr>
            <a:r>
              <a:rPr lang="en-US" altLang="en-US" dirty="0"/>
              <a:t>Only presence counts</a:t>
            </a:r>
          </a:p>
          <a:p>
            <a:pPr marL="285750" indent="-285750">
              <a:lnSpc>
                <a:spcPct val="115000"/>
              </a:lnSpc>
            </a:pPr>
            <a:r>
              <a:rPr lang="en-US" altLang="en-US" dirty="0"/>
              <a:t> Resolution</a:t>
            </a:r>
          </a:p>
          <a:p>
            <a:pPr marL="800100" lvl="1" indent="-342900">
              <a:lnSpc>
                <a:spcPct val="115000"/>
              </a:lnSpc>
            </a:pPr>
            <a:r>
              <a:rPr lang="en-US" altLang="en-US" dirty="0"/>
              <a:t>Patterns depend on the scale</a:t>
            </a:r>
            <a:r>
              <a:rPr lang="en-US" altLang="en-US" sz="3200" dirty="0"/>
              <a:t> </a:t>
            </a:r>
          </a:p>
          <a:p>
            <a:pPr marL="285750" indent="-285750">
              <a:lnSpc>
                <a:spcPct val="115000"/>
              </a:lnSpc>
            </a:pPr>
            <a:r>
              <a:rPr lang="en-US" altLang="en-US" dirty="0"/>
              <a:t> Distribution</a:t>
            </a:r>
          </a:p>
          <a:p>
            <a:pPr marL="800100" lvl="1" indent="-342900">
              <a:lnSpc>
                <a:spcPct val="115000"/>
              </a:lnSpc>
            </a:pPr>
            <a:r>
              <a:rPr lang="en-US" altLang="en-US" dirty="0"/>
              <a:t>Centrality and dispersion</a:t>
            </a:r>
          </a:p>
        </p:txBody>
      </p:sp>
    </p:spTree>
    <p:extLst>
      <p:ext uri="{BB962C8B-B14F-4D97-AF65-F5344CB8AC3E}">
        <p14:creationId xmlns:p14="http://schemas.microsoft.com/office/powerpoint/2010/main" val="9931783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rved Left Arrow 2"/>
          <p:cNvSpPr/>
          <p:nvPr/>
        </p:nvSpPr>
        <p:spPr>
          <a:xfrm rot="5400000">
            <a:off x="9324328" y="3403824"/>
            <a:ext cx="380222" cy="710634"/>
          </a:xfrm>
          <a:prstGeom prst="curved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566057" y="304800"/>
            <a:ext cx="10981509" cy="609600"/>
          </a:xfrm>
        </p:spPr>
        <p:txBody>
          <a:bodyPr>
            <a:noAutofit/>
          </a:bodyPr>
          <a:lstStyle/>
          <a:p>
            <a:r>
              <a:rPr lang="en-US" altLang="en-US" dirty="0"/>
              <a:t>Chi-Square Calculation: An Example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70561" y="3652632"/>
            <a:ext cx="9324702" cy="2555425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zh-CN" dirty="0" smtClean="0">
                <a:latin typeface="Calibri" panose="020F0502020204030204" pitchFamily="34" charset="0"/>
              </a:rPr>
              <a:t>Degree of freedom =?</a:t>
            </a:r>
          </a:p>
          <a:p>
            <a:pPr marL="0" indent="0">
              <a:lnSpc>
                <a:spcPct val="110000"/>
              </a:lnSpc>
              <a:buNone/>
            </a:pPr>
            <a:endParaRPr lang="en-US" altLang="en-US" dirty="0">
              <a:latin typeface="Calibri" panose="020F0502020204030204" pitchFamily="34" charset="0"/>
            </a:endParaRPr>
          </a:p>
        </p:txBody>
      </p:sp>
      <p:graphicFrame>
        <p:nvGraphicFramePr>
          <p:cNvPr id="21509" name="Object 4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3987973561"/>
              </p:ext>
            </p:extLst>
          </p:nvPr>
        </p:nvGraphicFramePr>
        <p:xfrm>
          <a:off x="1630079" y="2883877"/>
          <a:ext cx="7772400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5" name="Equation" r:id="rId4" imgW="4381500" imgH="419100" progId="Equation.3">
                  <p:embed/>
                </p:oleObj>
              </mc:Choice>
              <mc:Fallback>
                <p:oleObj name="Equation" r:id="rId4" imgW="4381500" imgH="419100" progId="Equation.3">
                  <p:embed/>
                  <p:pic>
                    <p:nvPicPr>
                      <p:cNvPr id="2150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0079" y="2883877"/>
                        <a:ext cx="7772400" cy="744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7269" name="Group 5"/>
          <p:cNvGraphicFramePr>
            <a:graphicFrameLocks noGrp="1"/>
          </p:cNvGraphicFramePr>
          <p:nvPr>
            <p:extLst/>
          </p:nvPr>
        </p:nvGraphicFramePr>
        <p:xfrm>
          <a:off x="2222159" y="1250343"/>
          <a:ext cx="6096000" cy="1595439"/>
        </p:xfrm>
        <a:graphic>
          <a:graphicData uri="http://schemas.openxmlformats.org/drawingml/2006/table">
            <a:tbl>
              <a:tblPr/>
              <a:tblGrid>
                <a:gridCol w="2219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Play chess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Not play chess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Sum (row)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Like science fiction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250 (90)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200 (360)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Not like science fiction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 (210)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 (840)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Sum(col.)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9869756" y="2550181"/>
            <a:ext cx="2196737" cy="163121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latin typeface="AvenirNextCondensed-Regular"/>
              </a:rPr>
              <a:t>We can reject the</a:t>
            </a:r>
          </a:p>
          <a:p>
            <a:r>
              <a:rPr lang="en-US" sz="2000" dirty="0">
                <a:latin typeface="AvenirNextCondensed-Regular"/>
              </a:rPr>
              <a:t>null hypothesis of</a:t>
            </a:r>
          </a:p>
          <a:p>
            <a:r>
              <a:rPr lang="en-US" sz="2000" dirty="0">
                <a:latin typeface="AvenirNextCondensed-Regular"/>
              </a:rPr>
              <a:t>independence at a confidence level of 0.001</a:t>
            </a:r>
            <a:endParaRPr lang="en-US" dirty="0"/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" t="-812" r="59724" b="46323"/>
          <a:stretch/>
        </p:blipFill>
        <p:spPr>
          <a:xfrm>
            <a:off x="457200" y="4378816"/>
            <a:ext cx="3505944" cy="2321828"/>
          </a:xfrm>
          <a:prstGeom prst="rect">
            <a:avLst/>
          </a:prstGeom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51"/>
          <a:stretch/>
        </p:blipFill>
        <p:spPr>
          <a:xfrm>
            <a:off x="3269791" y="4756103"/>
            <a:ext cx="8922209" cy="204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677784"/>
      </p:ext>
    </p:extLst>
  </p:cSld>
  <p:clrMapOvr>
    <a:masterClrMapping/>
  </p:clrMapOvr>
  <p:transition>
    <p:zoom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66675" y="1"/>
            <a:ext cx="12125325" cy="1076324"/>
          </a:xfrm>
        </p:spPr>
        <p:txBody>
          <a:bodyPr>
            <a:normAutofit/>
          </a:bodyPr>
          <a:lstStyle/>
          <a:p>
            <a:r>
              <a:rPr lang="en-US" altLang="en-US" dirty="0"/>
              <a:t>Variance for Single Variable (Numerical Data)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3793" y="1246525"/>
            <a:ext cx="10981853" cy="545031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en-US" sz="2400" dirty="0">
                <a:latin typeface="Calibri" panose="020F0502020204030204" pitchFamily="34" charset="0"/>
              </a:rPr>
              <a:t>The variance of a random variable </a:t>
            </a:r>
            <a:r>
              <a:rPr lang="en-US" altLang="en-US" sz="2400" i="1" dirty="0">
                <a:latin typeface="Calibri" panose="020F0502020204030204" pitchFamily="34" charset="0"/>
              </a:rPr>
              <a:t>X</a:t>
            </a:r>
            <a:r>
              <a:rPr lang="en-US" altLang="en-US" sz="2400" dirty="0">
                <a:latin typeface="Calibri" panose="020F0502020204030204" pitchFamily="34" charset="0"/>
              </a:rPr>
              <a:t> provides a measure of how much the value of </a:t>
            </a:r>
            <a:r>
              <a:rPr lang="en-US" altLang="en-US" sz="2400" i="1" dirty="0">
                <a:latin typeface="Calibri" panose="020F0502020204030204" pitchFamily="34" charset="0"/>
              </a:rPr>
              <a:t>X</a:t>
            </a:r>
            <a:r>
              <a:rPr lang="en-US" altLang="en-US" sz="2400" dirty="0">
                <a:latin typeface="Calibri" panose="020F0502020204030204" pitchFamily="34" charset="0"/>
              </a:rPr>
              <a:t> deviates from the mean or expected value of </a:t>
            </a:r>
            <a:r>
              <a:rPr lang="en-US" altLang="en-US" sz="2400" i="1" dirty="0">
                <a:latin typeface="Calibri" panose="020F0502020204030204" pitchFamily="34" charset="0"/>
              </a:rPr>
              <a:t>X:</a:t>
            </a:r>
          </a:p>
          <a:p>
            <a:pPr lvl="2">
              <a:lnSpc>
                <a:spcPct val="110000"/>
              </a:lnSpc>
              <a:buNone/>
            </a:pPr>
            <a:r>
              <a:rPr lang="en-US" altLang="en-US" sz="2400" dirty="0">
                <a:latin typeface="Calibri" panose="020F0502020204030204" pitchFamily="34" charset="0"/>
              </a:rPr>
              <a:t> </a:t>
            </a:r>
          </a:p>
          <a:p>
            <a:pPr marL="0" indent="0">
              <a:lnSpc>
                <a:spcPct val="110000"/>
              </a:lnSpc>
              <a:buNone/>
            </a:pPr>
            <a:endParaRPr lang="en-US" altLang="en-US" sz="2400" b="1" dirty="0">
              <a:latin typeface="Calibri" panose="020F0502020204030204" pitchFamily="34" charset="0"/>
            </a:endParaRPr>
          </a:p>
          <a:p>
            <a:pPr lvl="1">
              <a:lnSpc>
                <a:spcPct val="110000"/>
              </a:lnSpc>
            </a:pPr>
            <a:endParaRPr lang="en-US" altLang="en-US" sz="2400" dirty="0">
              <a:latin typeface="Calibri" panose="020F0502020204030204" pitchFamily="34" charset="0"/>
            </a:endParaRPr>
          </a:p>
          <a:p>
            <a:pPr lvl="1">
              <a:lnSpc>
                <a:spcPct val="110000"/>
              </a:lnSpc>
            </a:pPr>
            <a:r>
              <a:rPr lang="en-US" altLang="en-US" sz="2400" dirty="0">
                <a:latin typeface="Calibri" panose="020F0502020204030204" pitchFamily="34" charset="0"/>
              </a:rPr>
              <a:t> where</a:t>
            </a:r>
            <a:r>
              <a:rPr lang="en-US" altLang="en-US" sz="2400" b="1" dirty="0">
                <a:latin typeface="Calibri" panose="020F0502020204030204" pitchFamily="34" charset="0"/>
              </a:rPr>
              <a:t> </a:t>
            </a:r>
            <a:r>
              <a:rPr lang="el-GR" altLang="en-US" sz="2400" dirty="0">
                <a:latin typeface="Calibri" panose="020F0502020204030204" pitchFamily="34" charset="0"/>
              </a:rPr>
              <a:t>σ</a:t>
            </a:r>
            <a:r>
              <a:rPr lang="en-US" altLang="en-US" sz="2400" baseline="30000" dirty="0">
                <a:latin typeface="Calibri" panose="020F0502020204030204" pitchFamily="34" charset="0"/>
              </a:rPr>
              <a:t>2</a:t>
            </a:r>
            <a:r>
              <a:rPr lang="en-US" altLang="en-US" sz="2400" dirty="0">
                <a:latin typeface="Calibri" panose="020F0502020204030204" pitchFamily="34" charset="0"/>
              </a:rPr>
              <a:t> is the variance of X, </a:t>
            </a:r>
            <a:r>
              <a:rPr lang="el-GR" altLang="en-US" sz="2400" dirty="0">
                <a:latin typeface="Calibri" panose="020F0502020204030204" pitchFamily="34" charset="0"/>
              </a:rPr>
              <a:t>σ</a:t>
            </a:r>
            <a:r>
              <a:rPr lang="en-US" altLang="en-US" sz="2400" dirty="0">
                <a:latin typeface="Calibri" panose="020F0502020204030204" pitchFamily="34" charset="0"/>
              </a:rPr>
              <a:t> is called </a:t>
            </a:r>
            <a:r>
              <a:rPr lang="en-US" altLang="en-US" sz="2400" i="1" dirty="0">
                <a:latin typeface="Calibri" panose="020F0502020204030204" pitchFamily="34" charset="0"/>
              </a:rPr>
              <a:t>standard deviation</a:t>
            </a:r>
          </a:p>
          <a:p>
            <a:pPr marL="733407" lvl="4" indent="0">
              <a:lnSpc>
                <a:spcPct val="110000"/>
              </a:lnSpc>
              <a:buNone/>
            </a:pPr>
            <a:r>
              <a:rPr lang="el-GR" altLang="en-US" sz="2400" dirty="0">
                <a:latin typeface="Calibri" panose="020F0502020204030204" pitchFamily="34" charset="0"/>
              </a:rPr>
              <a:t>µ</a:t>
            </a:r>
            <a:r>
              <a:rPr lang="en-US" altLang="en-US" sz="2400" dirty="0">
                <a:latin typeface="Calibri" panose="020F0502020204030204" pitchFamily="34" charset="0"/>
              </a:rPr>
              <a:t> is the mean, and </a:t>
            </a:r>
            <a:r>
              <a:rPr lang="el-GR" altLang="en-US" sz="2400" dirty="0">
                <a:latin typeface="Calibri" panose="020F0502020204030204" pitchFamily="34" charset="0"/>
              </a:rPr>
              <a:t>µ</a:t>
            </a:r>
            <a:r>
              <a:rPr lang="en-US" altLang="en-US" sz="2400" dirty="0">
                <a:latin typeface="Calibri" panose="020F0502020204030204" pitchFamily="34" charset="0"/>
              </a:rPr>
              <a:t> = E[X] is the expected value of X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>
                <a:latin typeface="Calibri" panose="020F0502020204030204" pitchFamily="34" charset="0"/>
              </a:rPr>
              <a:t> That is, variance is the expected value of the square deviation from the mean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>
                <a:latin typeface="Calibri" panose="020F0502020204030204" pitchFamily="34" charset="0"/>
              </a:rPr>
              <a:t> It can also be written as:</a:t>
            </a:r>
          </a:p>
          <a:p>
            <a:pPr>
              <a:lnSpc>
                <a:spcPct val="110000"/>
              </a:lnSpc>
            </a:pPr>
            <a:r>
              <a:rPr lang="en-US" altLang="en-US" sz="2400" dirty="0">
                <a:latin typeface="Calibri" panose="020F0502020204030204" pitchFamily="34" charset="0"/>
              </a:rPr>
              <a:t>Sample variance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1785648" y="2179236"/>
          <a:ext cx="7134131" cy="1356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6" name="Equation" r:id="rId4" imgW="4178160" imgH="838080" progId="Equation.DSMT4">
                  <p:embed/>
                </p:oleObj>
              </mc:Choice>
              <mc:Fallback>
                <p:oleObj name="Equation" r:id="rId4" imgW="4178160" imgH="838080" progId="Equation.DSMT4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85648" y="2179236"/>
                        <a:ext cx="7134131" cy="1356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4598987" y="5029200"/>
          <a:ext cx="6780213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7" name="Equation" r:id="rId6" imgW="3555720" imgH="228600" progId="Equation.DSMT4">
                  <p:embed/>
                </p:oleObj>
              </mc:Choice>
              <mc:Fallback>
                <p:oleObj name="Equation" r:id="rId6" imgW="3555720" imgH="228600" progId="Equation.DSMT4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98987" y="5029200"/>
                        <a:ext cx="6780213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27FB607-6D8E-4F49-96A6-5B56B3FF1FAF}"/>
                  </a:ext>
                </a:extLst>
              </p:cNvPr>
              <p:cNvSpPr/>
              <p:nvPr/>
            </p:nvSpPr>
            <p:spPr>
              <a:xfrm>
                <a:off x="2565197" y="5666130"/>
                <a:ext cx="8414918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en-US" sz="2000" i="1">
                          <a:latin typeface="Cambria Math" panose="02040503050406030204" pitchFamily="18" charset="0"/>
                        </a:rPr>
                        <m:t>                           </m:t>
                      </m:r>
                      <m:sSup>
                        <m:sSupPr>
                          <m:ctrlPr>
                            <a:rPr lang="en-US" alt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en-US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27FB607-6D8E-4F49-96A6-5B56B3FF1F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197" y="5666130"/>
                <a:ext cx="8414918" cy="9326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58666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228600"/>
            <a:ext cx="10668000" cy="762000"/>
          </a:xfrm>
        </p:spPr>
        <p:txBody>
          <a:bodyPr>
            <a:normAutofit/>
          </a:bodyPr>
          <a:lstStyle/>
          <a:p>
            <a:r>
              <a:rPr lang="en-US" altLang="en-US" dirty="0"/>
              <a:t>Covariance for Two Variables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52262" y="1151932"/>
                <a:ext cx="11184626" cy="5450312"/>
              </a:xfrm>
            </p:spPr>
            <p:txBody>
              <a:bodyPr/>
              <a:lstStyle/>
              <a:p>
                <a:pPr>
                  <a:lnSpc>
                    <a:spcPct val="110000"/>
                  </a:lnSpc>
                </a:pPr>
                <a:r>
                  <a:rPr lang="en-US" altLang="en-US" sz="2400" dirty="0">
                    <a:latin typeface="Calibri" panose="020F0502020204030204" pitchFamily="34" charset="0"/>
                  </a:rPr>
                  <a:t>Covariance between two variables </a:t>
                </a:r>
                <a:r>
                  <a:rPr lang="en-US" altLang="en-US" sz="2400" i="1" dirty="0">
                    <a:latin typeface="Calibri" panose="020F0502020204030204" pitchFamily="34" charset="0"/>
                  </a:rPr>
                  <a:t>X</a:t>
                </a:r>
                <a:r>
                  <a:rPr lang="en-US" altLang="en-US" sz="2400" baseline="-25000" dirty="0">
                    <a:latin typeface="Calibri" panose="020F0502020204030204" pitchFamily="34" charset="0"/>
                  </a:rPr>
                  <a:t>1</a:t>
                </a:r>
                <a:r>
                  <a:rPr lang="en-US" altLang="en-US" sz="2400" dirty="0">
                    <a:latin typeface="Calibri" panose="020F0502020204030204" pitchFamily="34" charset="0"/>
                  </a:rPr>
                  <a:t> and </a:t>
                </a:r>
                <a:r>
                  <a:rPr lang="en-US" altLang="en-US" sz="2400" i="1" dirty="0">
                    <a:latin typeface="Calibri" panose="020F0502020204030204" pitchFamily="34" charset="0"/>
                  </a:rPr>
                  <a:t>X</a:t>
                </a:r>
                <a:r>
                  <a:rPr lang="en-US" altLang="en-US" sz="2400" baseline="-25000" dirty="0">
                    <a:latin typeface="Calibri" panose="020F0502020204030204" pitchFamily="34" charset="0"/>
                  </a:rPr>
                  <a:t>2</a:t>
                </a:r>
                <a:r>
                  <a:rPr lang="en-US" altLang="en-US" sz="2400" dirty="0">
                    <a:latin typeface="Calibri" panose="020F0502020204030204" pitchFamily="34" charset="0"/>
                  </a:rPr>
                  <a:t>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altLang="en-US" sz="2400" dirty="0">
                  <a:latin typeface="Calibri" panose="020F0502020204030204" pitchFamily="34" charset="0"/>
                </a:endParaRPr>
              </a:p>
              <a:p>
                <a:pPr lvl="2">
                  <a:lnSpc>
                    <a:spcPct val="110000"/>
                  </a:lnSpc>
                  <a:buNone/>
                </a:pPr>
                <a:r>
                  <a:rPr lang="en-US" altLang="en-US" sz="2400" dirty="0">
                    <a:latin typeface="Calibri" panose="020F0502020204030204" pitchFamily="34" charset="0"/>
                  </a:rPr>
                  <a:t>where µ</a:t>
                </a:r>
                <a:r>
                  <a:rPr lang="en-US" altLang="en-US" sz="2400" baseline="-25000" dirty="0">
                    <a:latin typeface="Calibri" panose="020F0502020204030204" pitchFamily="34" charset="0"/>
                  </a:rPr>
                  <a:t>1</a:t>
                </a:r>
                <a:r>
                  <a:rPr lang="en-US" altLang="en-US" sz="2400" dirty="0">
                    <a:latin typeface="Calibri" panose="020F0502020204030204" pitchFamily="34" charset="0"/>
                  </a:rPr>
                  <a:t> = E[</a:t>
                </a:r>
                <a:r>
                  <a:rPr lang="en-US" altLang="en-US" sz="2400" i="1" dirty="0">
                    <a:latin typeface="Calibri" panose="020F0502020204030204" pitchFamily="34" charset="0"/>
                  </a:rPr>
                  <a:t>X</a:t>
                </a:r>
                <a:r>
                  <a:rPr lang="en-US" altLang="en-US" sz="2400" baseline="-25000" dirty="0">
                    <a:latin typeface="Calibri" panose="020F0502020204030204" pitchFamily="34" charset="0"/>
                  </a:rPr>
                  <a:t>1</a:t>
                </a:r>
                <a:r>
                  <a:rPr lang="en-US" altLang="en-US" sz="2400" dirty="0">
                    <a:latin typeface="Calibri" panose="020F0502020204030204" pitchFamily="34" charset="0"/>
                  </a:rPr>
                  <a:t>] is the respective mean or </a:t>
                </a:r>
                <a:r>
                  <a:rPr lang="en-US" altLang="en-US" sz="2400" b="1" dirty="0">
                    <a:latin typeface="Calibri" panose="020F0502020204030204" pitchFamily="34" charset="0"/>
                  </a:rPr>
                  <a:t>expected value</a:t>
                </a:r>
                <a:r>
                  <a:rPr lang="en-US" altLang="en-US" sz="2400" dirty="0">
                    <a:latin typeface="Calibri" panose="020F0502020204030204" pitchFamily="34" charset="0"/>
                  </a:rPr>
                  <a:t> of </a:t>
                </a:r>
                <a:r>
                  <a:rPr lang="en-US" altLang="en-US" sz="2400" i="1" dirty="0">
                    <a:latin typeface="Calibri" panose="020F0502020204030204" pitchFamily="34" charset="0"/>
                  </a:rPr>
                  <a:t>X</a:t>
                </a:r>
                <a:r>
                  <a:rPr lang="en-US" altLang="en-US" sz="2400" baseline="-25000" dirty="0">
                    <a:latin typeface="Calibri" panose="020F0502020204030204" pitchFamily="34" charset="0"/>
                  </a:rPr>
                  <a:t>1</a:t>
                </a:r>
                <a:r>
                  <a:rPr lang="en-US" altLang="en-US" sz="2400" dirty="0">
                    <a:latin typeface="Calibri" panose="020F0502020204030204" pitchFamily="34" charset="0"/>
                  </a:rPr>
                  <a:t>; similarly for µ</a:t>
                </a:r>
                <a:r>
                  <a:rPr lang="en-US" altLang="en-US" sz="2400" baseline="-25000" dirty="0">
                    <a:latin typeface="Calibri" panose="020F0502020204030204" pitchFamily="34" charset="0"/>
                  </a:rPr>
                  <a:t>2</a:t>
                </a:r>
                <a:r>
                  <a:rPr lang="en-US" altLang="en-US" sz="2400" dirty="0">
                    <a:latin typeface="Calibri" panose="020F0502020204030204" pitchFamily="34" charset="0"/>
                  </a:rPr>
                  <a:t>  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en-US" sz="2400" dirty="0">
                    <a:latin typeface="Calibri" panose="020F0502020204030204" pitchFamily="34" charset="0"/>
                  </a:rPr>
                  <a:t>Sample covariance between X</a:t>
                </a:r>
                <a:r>
                  <a:rPr lang="en-US" altLang="en-US" sz="2400" baseline="-25000" dirty="0">
                    <a:latin typeface="Calibri" panose="020F0502020204030204" pitchFamily="34" charset="0"/>
                  </a:rPr>
                  <a:t>1</a:t>
                </a:r>
                <a:r>
                  <a:rPr lang="en-US" altLang="en-US" sz="2400" dirty="0">
                    <a:latin typeface="Calibri" panose="020F0502020204030204" pitchFamily="34" charset="0"/>
                  </a:rPr>
                  <a:t> and X</a:t>
                </a:r>
                <a:r>
                  <a:rPr lang="en-US" altLang="en-US" sz="2400" baseline="-25000" dirty="0">
                    <a:latin typeface="Calibri" panose="020F0502020204030204" pitchFamily="34" charset="0"/>
                  </a:rPr>
                  <a:t>2</a:t>
                </a:r>
                <a:r>
                  <a:rPr lang="en-US" altLang="en-US" sz="2400" dirty="0">
                    <a:latin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2400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d>
                          <m:d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2400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</m:nary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altLang="en-US" sz="2400" dirty="0">
                  <a:latin typeface="Calibri" panose="020F050202020403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altLang="en-US" sz="2400" dirty="0">
                    <a:latin typeface="Calibri" panose="020F0502020204030204" pitchFamily="34" charset="0"/>
                  </a:rPr>
                  <a:t>Sample covariance is a generalization of the sample variance:</a:t>
                </a:r>
                <a:r>
                  <a:rPr lang="en-US" altLang="en-US" sz="2400" i="1" dirty="0">
                    <a:latin typeface="Cambria Math" panose="02040503050406030204" pitchFamily="18" charset="0"/>
                  </a:rPr>
                  <a:t/>
                </a:r>
                <a:br>
                  <a:rPr lang="en-US" altLang="en-US" sz="24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2400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d>
                          <m:d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2400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</m:nary>
                  </m:oMath>
                </a14:m>
                <a:endParaRPr lang="en-US" altLang="en-US" sz="2400" b="1" dirty="0">
                  <a:latin typeface="Calibri" panose="020F050202020403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altLang="en-US" sz="2400" b="1" dirty="0">
                    <a:latin typeface="Calibri" panose="020F0502020204030204" pitchFamily="34" charset="0"/>
                  </a:rPr>
                  <a:t>Positive covariance:</a:t>
                </a:r>
                <a:r>
                  <a:rPr lang="en-US" altLang="en-US" sz="2400" dirty="0">
                    <a:latin typeface="Calibri" panose="020F0502020204030204" pitchFamily="34" charset="0"/>
                  </a:rPr>
                  <a:t> If </a:t>
                </a:r>
                <a:r>
                  <a:rPr lang="el-GR" altLang="en-US" sz="2400" dirty="0">
                    <a:latin typeface="Calibri" panose="020F0502020204030204" pitchFamily="34" charset="0"/>
                  </a:rPr>
                  <a:t>σ</a:t>
                </a:r>
                <a:r>
                  <a:rPr lang="en-US" altLang="en-US" sz="2400" baseline="-25000" dirty="0">
                    <a:latin typeface="Calibri" panose="020F0502020204030204" pitchFamily="34" charset="0"/>
                  </a:rPr>
                  <a:t>12 </a:t>
                </a:r>
                <a:r>
                  <a:rPr lang="en-US" altLang="en-US" sz="2400" dirty="0">
                    <a:latin typeface="Calibri" panose="020F0502020204030204" pitchFamily="34" charset="0"/>
                  </a:rPr>
                  <a:t>&gt; 0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en-US" sz="2400" b="1" dirty="0">
                    <a:latin typeface="Calibri" panose="020F0502020204030204" pitchFamily="34" charset="0"/>
                  </a:rPr>
                  <a:t>Negative covariance</a:t>
                </a:r>
                <a:r>
                  <a:rPr lang="en-US" altLang="en-US" sz="2400" dirty="0">
                    <a:latin typeface="Calibri" panose="020F0502020204030204" pitchFamily="34" charset="0"/>
                  </a:rPr>
                  <a:t>: If </a:t>
                </a:r>
                <a:r>
                  <a:rPr lang="el-GR" altLang="en-US" sz="2400" dirty="0">
                    <a:latin typeface="Calibri" panose="020F0502020204030204" pitchFamily="34" charset="0"/>
                  </a:rPr>
                  <a:t>σ</a:t>
                </a:r>
                <a:r>
                  <a:rPr lang="en-US" altLang="en-US" sz="2400" baseline="-25000" dirty="0">
                    <a:latin typeface="Calibri" panose="020F0502020204030204" pitchFamily="34" charset="0"/>
                  </a:rPr>
                  <a:t>12  </a:t>
                </a:r>
                <a:r>
                  <a:rPr lang="en-US" altLang="en-US" sz="2400" dirty="0">
                    <a:latin typeface="Calibri" panose="020F0502020204030204" pitchFamily="34" charset="0"/>
                  </a:rPr>
                  <a:t>&lt; 0 </a:t>
                </a:r>
              </a:p>
            </p:txBody>
          </p:sp>
        </mc:Choice>
        <mc:Fallback xmlns="">
          <p:sp>
            <p:nvSpPr>
              <p:cNvPr id="410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52262" y="1151932"/>
                <a:ext cx="11184626" cy="5450312"/>
              </a:xfrm>
              <a:blipFill>
                <a:blip r:embed="rId4"/>
                <a:stretch>
                  <a:fillRect l="-436" t="-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1878014" y="1637035"/>
          <a:ext cx="8116887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4" name="Equation" r:id="rId5" imgW="4381200" imgH="228600" progId="Equation.DSMT4">
                  <p:embed/>
                </p:oleObj>
              </mc:Choice>
              <mc:Fallback>
                <p:oleObj name="Equation" r:id="rId5" imgW="4381200" imgH="228600" progId="Equation.DSMT4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78014" y="1637035"/>
                        <a:ext cx="8116887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48787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4B11A8-F03D-454C-8871-100063EFD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Covariance for Two Variables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09D53F7-B691-4BC9-899A-F2CD746435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80000"/>
                  </a:lnSpc>
                </a:pPr>
                <a:r>
                  <a:rPr lang="en-US" altLang="en-US" sz="2400" b="1" dirty="0">
                    <a:latin typeface="Calibri" panose="020F0502020204030204" pitchFamily="34" charset="0"/>
                  </a:rPr>
                  <a:t>Independence</a:t>
                </a:r>
                <a:r>
                  <a:rPr lang="en-US" altLang="en-US" sz="2400" dirty="0">
                    <a:latin typeface="Calibri" panose="020F0502020204030204" pitchFamily="34" charset="0"/>
                  </a:rPr>
                  <a:t>: If X</a:t>
                </a:r>
                <a:r>
                  <a:rPr lang="en-US" altLang="en-US" sz="2400" baseline="-25000" dirty="0">
                    <a:latin typeface="Calibri" panose="020F0502020204030204" pitchFamily="34" charset="0"/>
                  </a:rPr>
                  <a:t>1</a:t>
                </a:r>
                <a:r>
                  <a:rPr lang="en-US" altLang="en-US" sz="2400" dirty="0">
                    <a:latin typeface="Calibri" panose="020F0502020204030204" pitchFamily="34" charset="0"/>
                  </a:rPr>
                  <a:t> and X</a:t>
                </a:r>
                <a:r>
                  <a:rPr lang="en-US" altLang="en-US" sz="2400" baseline="-25000" dirty="0">
                    <a:latin typeface="Calibri" panose="020F0502020204030204" pitchFamily="34" charset="0"/>
                  </a:rPr>
                  <a:t>2 </a:t>
                </a:r>
                <a:r>
                  <a:rPr lang="en-US" altLang="en-US" sz="2400" dirty="0">
                    <a:latin typeface="Calibri" panose="020F0502020204030204" pitchFamily="34" charset="0"/>
                  </a:rPr>
                  <a:t>are</a:t>
                </a:r>
                <a:r>
                  <a:rPr lang="en-US" altLang="en-US" sz="2400" baseline="-25000" dirty="0">
                    <a:latin typeface="Calibri" panose="020F0502020204030204" pitchFamily="34" charset="0"/>
                  </a:rPr>
                  <a:t> </a:t>
                </a:r>
                <a:r>
                  <a:rPr lang="en-US" altLang="en-US" sz="2400" dirty="0">
                    <a:latin typeface="Calibri" panose="020F0502020204030204" pitchFamily="34" charset="0"/>
                  </a:rPr>
                  <a:t>independent, </a:t>
                </a:r>
                <a:r>
                  <a:rPr lang="el-GR" altLang="en-US" sz="2400" dirty="0">
                    <a:latin typeface="Calibri" panose="020F0502020204030204" pitchFamily="34" charset="0"/>
                  </a:rPr>
                  <a:t>σ</a:t>
                </a:r>
                <a:r>
                  <a:rPr lang="en-US" altLang="en-US" sz="2400" baseline="-25000" dirty="0">
                    <a:latin typeface="Calibri" panose="020F0502020204030204" pitchFamily="34" charset="0"/>
                  </a:rPr>
                  <a:t>12</a:t>
                </a:r>
                <a:r>
                  <a:rPr lang="en-US" altLang="en-US" sz="2400" dirty="0">
                    <a:latin typeface="Calibri" panose="020F0502020204030204" pitchFamily="34" charset="0"/>
                  </a:rPr>
                  <a:t> = 0 but the reverse is not true</a:t>
                </a:r>
              </a:p>
              <a:p>
                <a:pPr lvl="1"/>
                <a:r>
                  <a:rPr lang="en-US" altLang="en-US" sz="2400" dirty="0">
                    <a:latin typeface="Calibri" panose="020F0502020204030204" pitchFamily="34" charset="0"/>
                  </a:rPr>
                  <a:t>Some pairs of random variables may have a covariance 0 but are not independent</a:t>
                </a:r>
              </a:p>
              <a:p>
                <a:pPr lvl="1"/>
                <a:r>
                  <a:rPr lang="en-US" altLang="en-US" sz="2400" dirty="0">
                    <a:latin typeface="Calibri" panose="020F0502020204030204" pitchFamily="34" charset="0"/>
                  </a:rPr>
                  <a:t>Only under some additional assumptions (e.g., the data follow multivariate normal distributions) does a covariance of 0 imply independence</a:t>
                </a:r>
              </a:p>
              <a:p>
                <a:r>
                  <a:rPr lang="en-US" dirty="0"/>
                  <a:t>Example: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=?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=?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=?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09D53F7-B691-4BC9-899A-F2CD746435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41" t="-2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CF100699-85CA-42EA-A20B-62E3F5D6B11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07085" y="3429000"/>
              <a:ext cx="3386937" cy="8924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9379">
                      <a:extLst>
                        <a:ext uri="{9D8B030D-6E8A-4147-A177-3AD203B41FA5}">
                          <a16:colId xmlns:a16="http://schemas.microsoft.com/office/drawing/2014/main" val="1806012423"/>
                        </a:ext>
                      </a:extLst>
                    </a:gridCol>
                    <a:gridCol w="1199884">
                      <a:extLst>
                        <a:ext uri="{9D8B030D-6E8A-4147-A177-3AD203B41FA5}">
                          <a16:colId xmlns:a16="http://schemas.microsoft.com/office/drawing/2014/main" val="3246137271"/>
                        </a:ext>
                      </a:extLst>
                    </a:gridCol>
                    <a:gridCol w="819732">
                      <a:extLst>
                        <a:ext uri="{9D8B030D-6E8A-4147-A177-3AD203B41FA5}">
                          <a16:colId xmlns:a16="http://schemas.microsoft.com/office/drawing/2014/main" val="3327408095"/>
                        </a:ext>
                      </a:extLst>
                    </a:gridCol>
                    <a:gridCol w="847942">
                      <a:extLst>
                        <a:ext uri="{9D8B030D-6E8A-4147-A177-3AD203B41FA5}">
                          <a16:colId xmlns:a16="http://schemas.microsoft.com/office/drawing/2014/main" val="2945363524"/>
                        </a:ext>
                      </a:extLst>
                    </a:gridCol>
                  </a:tblGrid>
                  <a:tr h="446227">
                    <a:tc>
                      <a:txBody>
                        <a:bodyPr/>
                        <a:lstStyle/>
                        <a:p>
                          <a:pPr marL="0" algn="ctr" defTabSz="914354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900" b="1" i="1" kern="120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900" b="1" i="1" kern="120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1900" b="1" i="1" kern="120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900" b="1" kern="1200" dirty="0">
                            <a:solidFill>
                              <a:srgbClr val="00206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00206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00206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6194750"/>
                      </a:ext>
                    </a:extLst>
                  </a:tr>
                  <a:tr h="446227">
                    <a:tc>
                      <a:txBody>
                        <a:bodyPr/>
                        <a:lstStyle/>
                        <a:p>
                          <a:pPr marL="0" algn="ctr" defTabSz="914354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900" b="1" i="1" kern="120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900" b="1" i="1" kern="120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1900" b="1" i="1" kern="120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900" b="1" kern="1200" dirty="0">
                            <a:solidFill>
                              <a:srgbClr val="00206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00206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54" rtl="0" eaLnBrk="1" latinLnBrk="0" hangingPunct="1"/>
                          <a:r>
                            <a:rPr lang="en-US" sz="1900" b="1" kern="1200" dirty="0">
                              <a:solidFill>
                                <a:srgbClr val="00206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00206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08786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CF100699-85CA-42EA-A20B-62E3F5D6B11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07085" y="3429000"/>
              <a:ext cx="3386937" cy="8924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9379">
                      <a:extLst>
                        <a:ext uri="{9D8B030D-6E8A-4147-A177-3AD203B41FA5}">
                          <a16:colId xmlns:a16="http://schemas.microsoft.com/office/drawing/2014/main" val="1806012423"/>
                        </a:ext>
                      </a:extLst>
                    </a:gridCol>
                    <a:gridCol w="1199884">
                      <a:extLst>
                        <a:ext uri="{9D8B030D-6E8A-4147-A177-3AD203B41FA5}">
                          <a16:colId xmlns:a16="http://schemas.microsoft.com/office/drawing/2014/main" val="3246137271"/>
                        </a:ext>
                      </a:extLst>
                    </a:gridCol>
                    <a:gridCol w="819732">
                      <a:extLst>
                        <a:ext uri="{9D8B030D-6E8A-4147-A177-3AD203B41FA5}">
                          <a16:colId xmlns:a16="http://schemas.microsoft.com/office/drawing/2014/main" val="3327408095"/>
                        </a:ext>
                      </a:extLst>
                    </a:gridCol>
                    <a:gridCol w="847942">
                      <a:extLst>
                        <a:ext uri="{9D8B030D-6E8A-4147-A177-3AD203B41FA5}">
                          <a16:colId xmlns:a16="http://schemas.microsoft.com/office/drawing/2014/main" val="2945363524"/>
                        </a:ext>
                      </a:extLst>
                    </a:gridCol>
                  </a:tblGrid>
                  <a:tr h="4462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76" t="-5405" r="-560000" b="-1081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00206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00206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6194750"/>
                      </a:ext>
                    </a:extLst>
                  </a:tr>
                  <a:tr h="4462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76" t="-106849" r="-560000" b="-95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00206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 defTabSz="914354" rtl="0" eaLnBrk="1" latinLnBrk="0" hangingPunct="1"/>
                          <a:r>
                            <a:rPr lang="en-US" sz="1900" b="1" kern="1200" dirty="0">
                              <a:solidFill>
                                <a:srgbClr val="00206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002060"/>
                              </a:solidFill>
                            </a:rPr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0878683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5" name="Object 9">
            <a:extLst>
              <a:ext uri="{FF2B5EF4-FFF2-40B4-BE49-F238E27FC236}">
                <a16:creationId xmlns:a16="http://schemas.microsoft.com/office/drawing/2014/main" id="{1148342A-9497-4E68-A928-D9BED851CB2F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41745" y="4368931"/>
          <a:ext cx="8116887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8" name="Equation" r:id="rId5" imgW="4381200" imgH="228600" progId="Equation.DSMT4">
                  <p:embed/>
                </p:oleObj>
              </mc:Choice>
              <mc:Fallback>
                <p:oleObj name="Equation" r:id="rId5" imgW="4381200" imgH="228600" progId="Equation.DSMT4">
                  <p:embed/>
                  <p:pic>
                    <p:nvPicPr>
                      <p:cNvPr id="5" name="Object 9">
                        <a:extLst>
                          <a:ext uri="{FF2B5EF4-FFF2-40B4-BE49-F238E27FC236}">
                            <a16:creationId xmlns:a16="http://schemas.microsoft.com/office/drawing/2014/main" id="{1148342A-9497-4E68-A928-D9BED851CB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1745" y="4368931"/>
                        <a:ext cx="8116887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2278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228600"/>
            <a:ext cx="10668000" cy="762000"/>
          </a:xfrm>
        </p:spPr>
        <p:txBody>
          <a:bodyPr>
            <a:normAutofit/>
          </a:bodyPr>
          <a:lstStyle/>
          <a:p>
            <a:r>
              <a:rPr lang="en-US" altLang="en-US" dirty="0"/>
              <a:t>Example:  Calculation of Covariance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8089" y="1175180"/>
            <a:ext cx="10971759" cy="5551441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sz="2400" dirty="0">
                <a:latin typeface="Calibri" pitchFamily="34" charset="0"/>
              </a:rPr>
              <a:t>Suppose two stocks X</a:t>
            </a:r>
            <a:r>
              <a:rPr lang="en-US" sz="2400" baseline="-25000" dirty="0">
                <a:latin typeface="Calibri" pitchFamily="34" charset="0"/>
              </a:rPr>
              <a:t>1</a:t>
            </a:r>
            <a:r>
              <a:rPr lang="en-US" sz="2400" dirty="0">
                <a:latin typeface="Calibri" pitchFamily="34" charset="0"/>
              </a:rPr>
              <a:t> and X</a:t>
            </a:r>
            <a:r>
              <a:rPr lang="en-US" sz="2400" baseline="-25000" dirty="0">
                <a:latin typeface="Calibri" pitchFamily="34" charset="0"/>
              </a:rPr>
              <a:t>2</a:t>
            </a:r>
            <a:r>
              <a:rPr lang="en-US" sz="2400" dirty="0">
                <a:latin typeface="Calibri" pitchFamily="34" charset="0"/>
              </a:rPr>
              <a:t> have the following values in one week:  </a:t>
            </a:r>
          </a:p>
          <a:p>
            <a:pPr lvl="2">
              <a:spcAft>
                <a:spcPts val="600"/>
              </a:spcAft>
              <a:defRPr/>
            </a:pPr>
            <a:r>
              <a:rPr lang="en-US" sz="2400" dirty="0">
                <a:latin typeface="Calibri" pitchFamily="34" charset="0"/>
              </a:rPr>
              <a:t>(2, 5), (3, 8), (5, 10), (4, 11), (6, 14)</a:t>
            </a:r>
          </a:p>
          <a:p>
            <a:pPr>
              <a:spcAft>
                <a:spcPts val="600"/>
              </a:spcAft>
              <a:defRPr/>
            </a:pPr>
            <a:r>
              <a:rPr lang="en-US" sz="2400" dirty="0">
                <a:latin typeface="Calibri" pitchFamily="34" charset="0"/>
              </a:rPr>
              <a:t>Question:  If the stocks are affected by the same industry trends, will their prices rise or fall together?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Calibri" pitchFamily="34" charset="0"/>
              </a:rPr>
              <a:t>Covariance formula</a:t>
            </a:r>
          </a:p>
          <a:p>
            <a:pPr>
              <a:spcAft>
                <a:spcPts val="600"/>
              </a:spcAft>
              <a:defRPr/>
            </a:pPr>
            <a:endParaRPr lang="en-US" sz="2400" dirty="0">
              <a:latin typeface="Calibri" pitchFamily="34" charset="0"/>
            </a:endParaRPr>
          </a:p>
          <a:p>
            <a:pPr>
              <a:spcAft>
                <a:spcPts val="600"/>
              </a:spcAft>
              <a:defRPr/>
            </a:pPr>
            <a:r>
              <a:rPr lang="en-US" sz="2400" dirty="0">
                <a:latin typeface="Calibri" pitchFamily="34" charset="0"/>
              </a:rPr>
              <a:t>Its computation can be simplified as: </a:t>
            </a:r>
          </a:p>
          <a:p>
            <a:pPr lvl="1">
              <a:spcAft>
                <a:spcPts val="600"/>
              </a:spcAft>
              <a:defRPr/>
            </a:pPr>
            <a:r>
              <a:rPr lang="en-US" sz="2400" dirty="0">
                <a:latin typeface="Calibri" pitchFamily="34" charset="0"/>
              </a:rPr>
              <a:t>E(X</a:t>
            </a:r>
            <a:r>
              <a:rPr lang="en-US" sz="2400" baseline="-25000" dirty="0">
                <a:latin typeface="Calibri" pitchFamily="34" charset="0"/>
              </a:rPr>
              <a:t>1</a:t>
            </a:r>
            <a:r>
              <a:rPr lang="en-US" sz="2400" dirty="0">
                <a:latin typeface="Calibri" pitchFamily="34" charset="0"/>
              </a:rPr>
              <a:t>) = (2 + 3 + 5 + 4 + 6)/ 5 = 20/5 = 4</a:t>
            </a:r>
          </a:p>
          <a:p>
            <a:pPr lvl="1">
              <a:spcAft>
                <a:spcPts val="600"/>
              </a:spcAft>
              <a:defRPr/>
            </a:pPr>
            <a:r>
              <a:rPr lang="en-US" sz="2400" dirty="0">
                <a:latin typeface="Calibri" pitchFamily="34" charset="0"/>
              </a:rPr>
              <a:t>E(X</a:t>
            </a:r>
            <a:r>
              <a:rPr lang="en-US" sz="2400" baseline="-25000" dirty="0">
                <a:latin typeface="Calibri" pitchFamily="34" charset="0"/>
              </a:rPr>
              <a:t>2</a:t>
            </a:r>
            <a:r>
              <a:rPr lang="en-US" sz="2400" dirty="0">
                <a:latin typeface="Calibri" pitchFamily="34" charset="0"/>
              </a:rPr>
              <a:t>) = (5 + 8 + 10 + 11 + 14) /5 = 48/5 = 9.6</a:t>
            </a:r>
          </a:p>
          <a:p>
            <a:pPr lvl="1">
              <a:spcAft>
                <a:spcPts val="600"/>
              </a:spcAft>
              <a:defRPr/>
            </a:pPr>
            <a:r>
              <a:rPr lang="el-GR" altLang="en-US" sz="2400" dirty="0">
                <a:latin typeface="Calibri" panose="020F0502020204030204" pitchFamily="34" charset="0"/>
              </a:rPr>
              <a:t>σ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12</a:t>
            </a:r>
            <a:r>
              <a:rPr lang="en-US" sz="2400" dirty="0">
                <a:latin typeface="Calibri" pitchFamily="34" charset="0"/>
              </a:rPr>
              <a:t> = (2×5 + 3×8 + 5×10 + 4×11 + 6×14)/5 − 4 × 9.6 = 4</a:t>
            </a:r>
          </a:p>
          <a:p>
            <a:pPr>
              <a:spcAft>
                <a:spcPts val="600"/>
              </a:spcAft>
              <a:defRPr/>
            </a:pPr>
            <a:r>
              <a:rPr lang="en-US" sz="2400" dirty="0">
                <a:latin typeface="Calibri" pitchFamily="34" charset="0"/>
              </a:rPr>
              <a:t>Thus, X</a:t>
            </a:r>
            <a:r>
              <a:rPr lang="en-US" sz="2400" baseline="-25000" dirty="0">
                <a:latin typeface="Calibri" pitchFamily="34" charset="0"/>
              </a:rPr>
              <a:t>1</a:t>
            </a:r>
            <a:r>
              <a:rPr lang="en-US" sz="2400" dirty="0">
                <a:latin typeface="Calibri" pitchFamily="34" charset="0"/>
              </a:rPr>
              <a:t> and X</a:t>
            </a:r>
            <a:r>
              <a:rPr lang="en-US" sz="2400" baseline="-25000" dirty="0">
                <a:latin typeface="Calibri" pitchFamily="34" charset="0"/>
              </a:rPr>
              <a:t>2</a:t>
            </a:r>
            <a:r>
              <a:rPr lang="en-US" sz="2400" dirty="0">
                <a:latin typeface="Calibri" pitchFamily="34" charset="0"/>
              </a:rPr>
              <a:t> rise together since </a:t>
            </a:r>
            <a:r>
              <a:rPr lang="el-GR" altLang="en-US" sz="2400" dirty="0">
                <a:latin typeface="Calibri" panose="020F0502020204030204" pitchFamily="34" charset="0"/>
              </a:rPr>
              <a:t>σ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12</a:t>
            </a:r>
            <a:r>
              <a:rPr lang="en-US" sz="2400" dirty="0">
                <a:latin typeface="Calibri" pitchFamily="34" charset="0"/>
              </a:rPr>
              <a:t> &gt; 0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447155" y="3585335"/>
          <a:ext cx="8116887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8" name="Equation" r:id="rId4" imgW="4381200" imgH="228600" progId="Equation.DSMT4">
                  <p:embed/>
                </p:oleObj>
              </mc:Choice>
              <mc:Fallback>
                <p:oleObj name="Equation" r:id="rId4" imgW="4381200" imgH="2286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47155" y="3585335"/>
                        <a:ext cx="8116887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5904990" y="4150053"/>
          <a:ext cx="3340100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9" name="Equation" r:id="rId6" imgW="1803240" imgH="228600" progId="Equation.DSMT4">
                  <p:embed/>
                </p:oleObj>
              </mc:Choice>
              <mc:Fallback>
                <p:oleObj name="Equation" r:id="rId6" imgW="1803240" imgH="228600" progId="Equation.DSMT4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04990" y="4150053"/>
                        <a:ext cx="3340100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96331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-64656" y="191655"/>
            <a:ext cx="12302836" cy="762000"/>
          </a:xfrm>
        </p:spPr>
        <p:txBody>
          <a:bodyPr>
            <a:noAutofit/>
          </a:bodyPr>
          <a:lstStyle/>
          <a:p>
            <a:r>
              <a:rPr lang="en-US" altLang="en-US" dirty="0"/>
              <a:t>Correlation between Two Numerical Variables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262" y="1168754"/>
            <a:ext cx="10919301" cy="5450312"/>
          </a:xfrm>
        </p:spPr>
        <p:txBody>
          <a:bodyPr/>
          <a:lstStyle/>
          <a:p>
            <a:pPr marL="285744" lvl="1" indent="-285744">
              <a:spcAft>
                <a:spcPts val="600"/>
              </a:spcAft>
              <a:buClr>
                <a:srgbClr val="0000CC"/>
              </a:buClr>
            </a:pPr>
            <a:r>
              <a:rPr lang="en-US" altLang="en-US" sz="2400" b="1" dirty="0">
                <a:latin typeface="Calibri" panose="020F0502020204030204" pitchFamily="34" charset="0"/>
              </a:rPr>
              <a:t>Correlation</a:t>
            </a:r>
            <a:r>
              <a:rPr lang="en-US" altLang="en-US" sz="2400" dirty="0">
                <a:latin typeface="Calibri" panose="020F0502020204030204" pitchFamily="34" charset="0"/>
              </a:rPr>
              <a:t> between two variables X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 </a:t>
            </a:r>
            <a:r>
              <a:rPr lang="en-US" altLang="en-US" sz="2400" dirty="0">
                <a:latin typeface="Calibri" panose="020F0502020204030204" pitchFamily="34" charset="0"/>
              </a:rPr>
              <a:t>and X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2 </a:t>
            </a:r>
            <a:r>
              <a:rPr lang="en-US" altLang="en-US" sz="2400" dirty="0">
                <a:latin typeface="Calibri" panose="020F0502020204030204" pitchFamily="34" charset="0"/>
              </a:rPr>
              <a:t>is the standard covariance, obtained by normalizing the covariance with the standard deviation of each variable</a:t>
            </a:r>
          </a:p>
          <a:p>
            <a:pPr>
              <a:spcAft>
                <a:spcPts val="600"/>
              </a:spcAft>
            </a:pPr>
            <a:endParaRPr lang="en-US" altLang="en-US" sz="2400" dirty="0">
              <a:latin typeface="Calibri" panose="020F050202020403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en-US" sz="2400" b="1" dirty="0">
                <a:latin typeface="Calibri" panose="020F0502020204030204" pitchFamily="34" charset="0"/>
              </a:rPr>
              <a:t>Sample correlation </a:t>
            </a:r>
            <a:r>
              <a:rPr lang="en-US" altLang="en-US" sz="2400" dirty="0">
                <a:latin typeface="Calibri" panose="020F0502020204030204" pitchFamily="34" charset="0"/>
              </a:rPr>
              <a:t>for two attributes X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 </a:t>
            </a:r>
            <a:r>
              <a:rPr lang="en-US" altLang="en-US" sz="2400" dirty="0">
                <a:latin typeface="Calibri" panose="020F0502020204030204" pitchFamily="34" charset="0"/>
              </a:rPr>
              <a:t>and X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2</a:t>
            </a:r>
            <a:r>
              <a:rPr lang="en-US" altLang="en-US" sz="2400" dirty="0">
                <a:latin typeface="Calibri" panose="020F0502020204030204" pitchFamily="34" charset="0"/>
              </a:rPr>
              <a:t>: </a:t>
            </a:r>
          </a:p>
          <a:p>
            <a:pPr lvl="3">
              <a:spcAft>
                <a:spcPts val="600"/>
              </a:spcAft>
              <a:buNone/>
            </a:pPr>
            <a:endParaRPr lang="en-US" altLang="en-US" sz="2400" dirty="0">
              <a:latin typeface="Calibri" panose="020F0502020204030204" pitchFamily="34" charset="0"/>
            </a:endParaRPr>
          </a:p>
          <a:p>
            <a:pPr lvl="3">
              <a:spcAft>
                <a:spcPts val="600"/>
              </a:spcAft>
              <a:buNone/>
            </a:pPr>
            <a:r>
              <a:rPr lang="en-US" altLang="en-US" sz="2400" dirty="0">
                <a:latin typeface="Calibri" panose="020F0502020204030204" pitchFamily="34" charset="0"/>
              </a:rPr>
              <a:t>where n is the number of tuples, µ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 and µ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2</a:t>
            </a:r>
            <a:r>
              <a:rPr lang="en-US" altLang="en-US" sz="2400" dirty="0">
                <a:latin typeface="Calibri" panose="020F0502020204030204" pitchFamily="34" charset="0"/>
              </a:rPr>
              <a:t> are the respective means of X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 and X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2 </a:t>
            </a:r>
            <a:r>
              <a:rPr lang="en-US" altLang="en-US" sz="2400" dirty="0">
                <a:latin typeface="Calibri" panose="020F0502020204030204" pitchFamily="34" charset="0"/>
              </a:rPr>
              <a:t>, </a:t>
            </a:r>
            <a:r>
              <a:rPr lang="el-GR" altLang="en-US" sz="2400" dirty="0">
                <a:latin typeface="Calibri" panose="020F0502020204030204" pitchFamily="34" charset="0"/>
              </a:rPr>
              <a:t>σ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 </a:t>
            </a:r>
            <a:r>
              <a:rPr lang="en-US" altLang="en-US" sz="2400" dirty="0">
                <a:latin typeface="Calibri" panose="020F0502020204030204" pitchFamily="34" charset="0"/>
              </a:rPr>
              <a:t>and </a:t>
            </a:r>
            <a:r>
              <a:rPr lang="el-GR" altLang="en-US" sz="2400" dirty="0">
                <a:latin typeface="Calibri" panose="020F0502020204030204" pitchFamily="34" charset="0"/>
              </a:rPr>
              <a:t>σ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2 </a:t>
            </a:r>
            <a:r>
              <a:rPr lang="en-US" altLang="en-US" sz="2400" dirty="0">
                <a:latin typeface="Calibri" panose="020F0502020204030204" pitchFamily="34" charset="0"/>
              </a:rPr>
              <a:t>are the respective standard deviation of X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 and X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2</a:t>
            </a:r>
          </a:p>
          <a:p>
            <a:pPr>
              <a:spcAft>
                <a:spcPts val="600"/>
              </a:spcAft>
            </a:pPr>
            <a:r>
              <a:rPr lang="en-US" altLang="en-US" sz="2400" dirty="0">
                <a:latin typeface="Calibri" panose="020F0502020204030204" pitchFamily="34" charset="0"/>
              </a:rPr>
              <a:t>If </a:t>
            </a:r>
            <a:r>
              <a:rPr lang="el-GR" altLang="en-US" sz="2400" dirty="0">
                <a:latin typeface="Calibri" panose="020F0502020204030204" pitchFamily="34" charset="0"/>
              </a:rPr>
              <a:t>ρ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12</a:t>
            </a:r>
            <a:r>
              <a:rPr lang="en-US" altLang="en-US" sz="2400" dirty="0">
                <a:latin typeface="Calibri" panose="020F0502020204030204" pitchFamily="34" charset="0"/>
              </a:rPr>
              <a:t> &gt; 0: A and B are positively correlated (X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’s values increase as X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2</a:t>
            </a:r>
            <a:r>
              <a:rPr lang="en-US" altLang="en-US" sz="2400" dirty="0">
                <a:latin typeface="Calibri" panose="020F0502020204030204" pitchFamily="34" charset="0"/>
              </a:rPr>
              <a:t>’s)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>
                <a:latin typeface="Calibri" panose="020F0502020204030204" pitchFamily="34" charset="0"/>
              </a:rPr>
              <a:t> The higher, the stronger correlation</a:t>
            </a:r>
          </a:p>
          <a:p>
            <a:pPr>
              <a:spcAft>
                <a:spcPts val="600"/>
              </a:spcAft>
            </a:pPr>
            <a:r>
              <a:rPr lang="en-US" altLang="en-US" sz="2400" dirty="0">
                <a:latin typeface="Calibri" panose="020F0502020204030204" pitchFamily="34" charset="0"/>
              </a:rPr>
              <a:t>If </a:t>
            </a:r>
            <a:r>
              <a:rPr lang="el-GR" altLang="en-US" sz="2400" dirty="0">
                <a:latin typeface="Calibri" panose="020F0502020204030204" pitchFamily="34" charset="0"/>
              </a:rPr>
              <a:t>ρ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12</a:t>
            </a:r>
            <a:r>
              <a:rPr lang="en-US" altLang="en-US" sz="2400" dirty="0">
                <a:latin typeface="Calibri" panose="020F0502020204030204" pitchFamily="34" charset="0"/>
              </a:rPr>
              <a:t> = 0: independent (under the same assumption as discussed in co-variance)</a:t>
            </a:r>
          </a:p>
          <a:p>
            <a:pPr>
              <a:spcAft>
                <a:spcPts val="600"/>
              </a:spcAft>
            </a:pPr>
            <a:r>
              <a:rPr lang="en-US" altLang="en-US" sz="2400" dirty="0">
                <a:latin typeface="Calibri" panose="020F0502020204030204" pitchFamily="34" charset="0"/>
              </a:rPr>
              <a:t>If </a:t>
            </a:r>
            <a:r>
              <a:rPr lang="el-GR" altLang="en-US" sz="2400" dirty="0">
                <a:latin typeface="Calibri" panose="020F0502020204030204" pitchFamily="34" charset="0"/>
              </a:rPr>
              <a:t>ρ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12</a:t>
            </a:r>
            <a:r>
              <a:rPr lang="en-US" altLang="en-US" sz="2400" dirty="0">
                <a:latin typeface="Calibri" panose="020F0502020204030204" pitchFamily="34" charset="0"/>
              </a:rPr>
              <a:t> &lt; 0: negatively correlated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856775" y="1880689"/>
          <a:ext cx="2284307" cy="7736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6" name="Equation" r:id="rId4" imgW="1384200" imgH="469800" progId="Equation.DSMT4">
                  <p:embed/>
                </p:oleObj>
              </mc:Choice>
              <mc:Fallback>
                <p:oleObj name="Equation" r:id="rId4" imgW="1384200" imgH="4698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56775" y="1880689"/>
                        <a:ext cx="2284307" cy="7736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6526EE45-24F7-4EF6-AA9F-620010421A37}"/>
                  </a:ext>
                </a:extLst>
              </p:cNvPr>
              <p:cNvSpPr/>
              <p:nvPr/>
            </p:nvSpPr>
            <p:spPr>
              <a:xfrm>
                <a:off x="7096191" y="2738442"/>
                <a:ext cx="4934428" cy="8251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r>
                            <a:rPr lang="en-US" altLang="en-US" sz="20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en-US" sz="2000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d>
                            <m:dPr>
                              <m:ctrl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en-US" sz="2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alt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𝜇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sSup>
                                <m:sSupPr>
                                  <m:ctrlP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6526EE45-24F7-4EF6-AA9F-620010421A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191" y="2738442"/>
                <a:ext cx="4934428" cy="8251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97305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12192000" cy="762000"/>
          </a:xfrm>
        </p:spPr>
        <p:txBody>
          <a:bodyPr>
            <a:normAutofit/>
          </a:bodyPr>
          <a:lstStyle/>
          <a:p>
            <a:r>
              <a:rPr lang="en-US" altLang="en-US" dirty="0"/>
              <a:t>Visualizing Changes of Correlation Coefficient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24668" y="2496963"/>
            <a:ext cx="4997512" cy="2143534"/>
          </a:xfrm>
        </p:spPr>
        <p:txBody>
          <a:bodyPr/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</a:rPr>
              <a:t>Correlation coefficient value range: [–1, 1]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</a:rPr>
              <a:t>A set of scatter plots shows sets of points and their correlation coefficients changing from –1 to 1 </a:t>
            </a:r>
            <a:r>
              <a:rPr lang="en-US" altLang="en-US" sz="2400" dirty="0"/>
              <a:t>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0" y="1256281"/>
          <a:ext cx="6096000" cy="538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0" name="Bitmap Image" r:id="rId4" imgW="6035563" imgH="5784081" progId="Paint.Picture">
                  <p:embed/>
                </p:oleObj>
              </mc:Choice>
              <mc:Fallback>
                <p:oleObj name="Bitmap Image" r:id="rId4" imgW="6035563" imgH="5784081" progId="Paint.Picture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7918"/>
                      <a:stretch>
                        <a:fillRect/>
                      </a:stretch>
                    </p:blipFill>
                    <p:spPr bwMode="auto">
                      <a:xfrm>
                        <a:off x="0" y="1256281"/>
                        <a:ext cx="6096000" cy="538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51660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228600"/>
            <a:ext cx="10668000" cy="762000"/>
          </a:xfrm>
        </p:spPr>
        <p:txBody>
          <a:bodyPr>
            <a:normAutofit/>
          </a:bodyPr>
          <a:lstStyle/>
          <a:p>
            <a:r>
              <a:rPr lang="en-US" altLang="en-US" dirty="0"/>
              <a:t>Covariance Matrix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934" y="1183315"/>
            <a:ext cx="9896191" cy="3312486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Calibri" pitchFamily="34" charset="0"/>
              </a:rPr>
              <a:t>The variance and covariance information for the two variables X</a:t>
            </a:r>
            <a:r>
              <a:rPr lang="en-US" sz="2400" baseline="-25000" dirty="0">
                <a:latin typeface="Calibri" pitchFamily="34" charset="0"/>
              </a:rPr>
              <a:t>1</a:t>
            </a:r>
            <a:r>
              <a:rPr lang="en-US" sz="2400" dirty="0">
                <a:latin typeface="Calibri" pitchFamily="34" charset="0"/>
              </a:rPr>
              <a:t> and X</a:t>
            </a:r>
            <a:r>
              <a:rPr lang="en-US" sz="2400" baseline="-25000" dirty="0">
                <a:latin typeface="Calibri" pitchFamily="34" charset="0"/>
              </a:rPr>
              <a:t>2</a:t>
            </a:r>
            <a:r>
              <a:rPr lang="en-US" sz="2400" dirty="0">
                <a:latin typeface="Calibri" pitchFamily="34" charset="0"/>
              </a:rPr>
              <a:t> can be summarized as 2 X 2 covariance matrix as </a:t>
            </a:r>
          </a:p>
          <a:p>
            <a:pPr>
              <a:spcAft>
                <a:spcPts val="600"/>
              </a:spcAft>
            </a:pPr>
            <a:endParaRPr lang="en-US" sz="2400" dirty="0">
              <a:latin typeface="Calibri" pitchFamily="34" charset="0"/>
            </a:endParaRPr>
          </a:p>
          <a:p>
            <a:pPr marL="0" indent="0">
              <a:spcAft>
                <a:spcPts val="600"/>
              </a:spcAft>
              <a:buNone/>
              <a:defRPr/>
            </a:pPr>
            <a:endParaRPr lang="en-US" sz="2400" dirty="0">
              <a:latin typeface="Calibri" pitchFamily="34" charset="0"/>
            </a:endParaRPr>
          </a:p>
          <a:p>
            <a:pPr marL="0" indent="0">
              <a:spcAft>
                <a:spcPts val="600"/>
              </a:spcAft>
              <a:buNone/>
              <a:defRPr/>
            </a:pPr>
            <a:endParaRPr lang="en-US" sz="2400" dirty="0">
              <a:latin typeface="Calibri" pitchFamily="34" charset="0"/>
            </a:endParaRPr>
          </a:p>
          <a:p>
            <a:pPr marL="0" indent="0">
              <a:spcAft>
                <a:spcPts val="600"/>
              </a:spcAft>
              <a:buNone/>
              <a:defRPr/>
            </a:pPr>
            <a:endParaRPr lang="en-US" sz="2400" dirty="0">
              <a:latin typeface="Calibri" pitchFamily="34" charset="0"/>
            </a:endParaRPr>
          </a:p>
          <a:p>
            <a:pPr>
              <a:spcAft>
                <a:spcPts val="600"/>
              </a:spcAft>
              <a:defRPr/>
            </a:pPr>
            <a:r>
              <a:rPr lang="en-US" sz="2400" dirty="0">
                <a:latin typeface="Calibri" pitchFamily="34" charset="0"/>
              </a:rPr>
              <a:t>Generalizing it to </a:t>
            </a:r>
            <a:r>
              <a:rPr lang="en-US" sz="2400" i="1" dirty="0">
                <a:latin typeface="Calibri" pitchFamily="34" charset="0"/>
              </a:rPr>
              <a:t>d</a:t>
            </a:r>
            <a:r>
              <a:rPr lang="en-US" sz="2400" dirty="0">
                <a:latin typeface="Calibri" pitchFamily="34" charset="0"/>
              </a:rPr>
              <a:t> dimensions, we have,</a:t>
            </a:r>
          </a:p>
          <a:p>
            <a:pPr marL="0" indent="0">
              <a:spcBef>
                <a:spcPts val="1200"/>
              </a:spcBef>
              <a:buNone/>
            </a:pPr>
            <a:endParaRPr lang="en-US" sz="2000" dirty="0">
              <a:latin typeface="Calibri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138494" y="1812140"/>
          <a:ext cx="6478949" cy="8325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50" name="Equation" r:id="rId4" imgW="3555720" imgH="457200" progId="Equation.DSMT4">
                  <p:embed/>
                </p:oleObj>
              </mc:Choice>
              <mc:Fallback>
                <p:oleObj name="Equation" r:id="rId4" imgW="3555720" imgH="4572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38494" y="1812140"/>
                        <a:ext cx="6478949" cy="8325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304170" y="2564377"/>
          <a:ext cx="5621510" cy="1742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51" name="Equation" r:id="rId6" imgW="3111480" imgH="965160" progId="Equation.DSMT4">
                  <p:embed/>
                </p:oleObj>
              </mc:Choice>
              <mc:Fallback>
                <p:oleObj name="Equation" r:id="rId6" imgW="3111480" imgH="96516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04170" y="2564377"/>
                        <a:ext cx="5621510" cy="17426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200" y="4697506"/>
            <a:ext cx="4403725" cy="18004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7968" y="4767783"/>
            <a:ext cx="6334125" cy="165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9981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6" name="Picture 4" descr="Image result for K-L diverg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214" y="1172839"/>
            <a:ext cx="5970063" cy="434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 vert="horz" lIns="92075" tIns="46038" rIns="92075" bIns="46038" rtlCol="0" anchor="ctr">
            <a:normAutofit fontScale="90000"/>
          </a:bodyPr>
          <a:lstStyle/>
          <a:p>
            <a:pPr eaLnBrk="1" hangingPunct="1">
              <a:defRPr/>
            </a:pPr>
            <a:r>
              <a:rPr lang="en-US" dirty="0">
                <a:solidFill>
                  <a:srgbClr val="170981"/>
                </a:solidFill>
              </a:rPr>
              <a:t> </a:t>
            </a:r>
            <a:r>
              <a:rPr lang="en-US" sz="4200" dirty="0"/>
              <a:t>KL Divergence: Comparing Two Probability Distributions </a:t>
            </a:r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6468" y="1107140"/>
            <a:ext cx="5735732" cy="5410200"/>
          </a:xfrm>
        </p:spPr>
        <p:txBody>
          <a:bodyPr vert="horz" lIns="92075" tIns="46038" rIns="92075" bIns="46038" rtlCol="0">
            <a:noAutofit/>
          </a:bodyPr>
          <a:lstStyle/>
          <a:p>
            <a:pPr>
              <a:spcBef>
                <a:spcPts val="200"/>
              </a:spcBef>
              <a:defRPr/>
            </a:pPr>
            <a:r>
              <a:rPr lang="en-US" sz="2400" i="1" dirty="0"/>
              <a:t>The </a:t>
            </a:r>
            <a:r>
              <a:rPr lang="en-US" sz="2400" i="1" dirty="0" err="1"/>
              <a:t>Kullback-Leibler</a:t>
            </a:r>
            <a:r>
              <a:rPr lang="en-US" sz="2400" i="1" dirty="0"/>
              <a:t> (KL) divergence: </a:t>
            </a:r>
            <a:r>
              <a:rPr lang="en-US" sz="2400" dirty="0"/>
              <a:t> Measure the difference between two probability distributions over the same variable </a:t>
            </a:r>
            <a:r>
              <a:rPr lang="en-US" sz="2400" i="1" dirty="0"/>
              <a:t>x</a:t>
            </a:r>
            <a:endParaRPr lang="en-US" sz="2400" dirty="0"/>
          </a:p>
          <a:p>
            <a:pPr lvl="1" indent="-342900">
              <a:spcBef>
                <a:spcPts val="200"/>
              </a:spcBef>
              <a:defRPr/>
            </a:pPr>
            <a:r>
              <a:rPr lang="en-US" sz="2400" dirty="0"/>
              <a:t>From information theory, closely related to </a:t>
            </a:r>
            <a:r>
              <a:rPr lang="en-US" sz="2400" i="1" dirty="0"/>
              <a:t>relative entropy</a:t>
            </a:r>
            <a:r>
              <a:rPr lang="en-US" sz="2400" dirty="0"/>
              <a:t>, </a:t>
            </a:r>
            <a:r>
              <a:rPr lang="en-US" sz="2400" i="1" dirty="0"/>
              <a:t>information divergence</a:t>
            </a:r>
            <a:r>
              <a:rPr lang="en-US" sz="2400" dirty="0"/>
              <a:t>, and </a:t>
            </a:r>
            <a:r>
              <a:rPr lang="en-US" sz="2400" i="1" dirty="0"/>
              <a:t>information for discrimination</a:t>
            </a:r>
          </a:p>
          <a:p>
            <a:pPr>
              <a:spcBef>
                <a:spcPts val="200"/>
              </a:spcBef>
              <a:defRPr/>
            </a:pPr>
            <a:r>
              <a:rPr lang="en-US" sz="2400" i="1" dirty="0"/>
              <a:t>D</a:t>
            </a:r>
            <a:r>
              <a:rPr lang="en-US" sz="2400" i="1" baseline="-25000" dirty="0"/>
              <a:t>KL</a:t>
            </a:r>
            <a:r>
              <a:rPr lang="en-US" sz="2400" dirty="0"/>
              <a:t>(</a:t>
            </a:r>
            <a:r>
              <a:rPr lang="en-US" sz="2400" i="1" dirty="0"/>
              <a:t>p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</a:t>
            </a:r>
            <a:r>
              <a:rPr lang="en-US" sz="2400" i="1" dirty="0"/>
              <a:t> </a:t>
            </a:r>
            <a:r>
              <a:rPr lang="en-US" sz="2400" dirty="0"/>
              <a:t>||</a:t>
            </a:r>
            <a:r>
              <a:rPr lang="en-US" sz="2400" i="1" dirty="0"/>
              <a:t> q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)):  divergence of </a:t>
            </a:r>
            <a:r>
              <a:rPr lang="en-US" sz="2400" i="1" dirty="0"/>
              <a:t>q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 from </a:t>
            </a:r>
            <a:r>
              <a:rPr lang="en-US" sz="2400" i="1" dirty="0"/>
              <a:t>p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), measuring the information lost when </a:t>
            </a:r>
            <a:r>
              <a:rPr lang="en-US" sz="2400" i="1" dirty="0"/>
              <a:t>q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 is used to approximate </a:t>
            </a:r>
            <a:r>
              <a:rPr lang="en-US" sz="2400" i="1" dirty="0"/>
              <a:t>p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</a:t>
            </a:r>
          </a:p>
        </p:txBody>
      </p:sp>
      <p:pic>
        <p:nvPicPr>
          <p:cNvPr id="6861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34" y="5226565"/>
            <a:ext cx="3962400" cy="70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19" y="6107399"/>
            <a:ext cx="4840857" cy="701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883306" y="5503951"/>
            <a:ext cx="6067971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Ack.: Wikipedia entry: </a:t>
            </a:r>
            <a:r>
              <a:rPr lang="en-US" sz="2000" i="1" dirty="0"/>
              <a:t>The </a:t>
            </a:r>
            <a:r>
              <a:rPr lang="en-US" sz="2000" i="1" dirty="0" err="1"/>
              <a:t>Kullback-Leibler</a:t>
            </a:r>
            <a:r>
              <a:rPr lang="en-US" sz="2000" i="1" dirty="0"/>
              <a:t> (KL) divergence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4917" y="5733293"/>
            <a:ext cx="1606076" cy="40011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  <a:defRPr/>
            </a:pPr>
            <a:r>
              <a:rPr lang="en-US" sz="2000" dirty="0"/>
              <a:t>Discrete form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44491" y="6255412"/>
            <a:ext cx="1931122" cy="40011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  <a:defRPr/>
            </a:pPr>
            <a:r>
              <a:rPr lang="en-US" sz="2000" dirty="0"/>
              <a:t>Continuous form</a:t>
            </a:r>
          </a:p>
        </p:txBody>
      </p:sp>
      <p:sp>
        <p:nvSpPr>
          <p:cNvPr id="4" name="Down Arrow 3"/>
          <p:cNvSpPr/>
          <p:nvPr/>
        </p:nvSpPr>
        <p:spPr>
          <a:xfrm rot="14375524">
            <a:off x="1852472" y="5717242"/>
            <a:ext cx="380144" cy="317414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 rot="5400000">
            <a:off x="5905928" y="6316616"/>
            <a:ext cx="380144" cy="317414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839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178229" cy="1143000"/>
          </a:xfrm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rgbClr val="170981"/>
                </a:solidFill>
              </a:rPr>
              <a:t> </a:t>
            </a:r>
            <a:r>
              <a:rPr lang="en-US" dirty="0"/>
              <a:t>More on </a:t>
            </a:r>
            <a:r>
              <a:rPr lang="en-US" sz="4200" dirty="0"/>
              <a:t>KL Divergence</a:t>
            </a:r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742" y="1143000"/>
            <a:ext cx="10994959" cy="5410200"/>
          </a:xfrm>
        </p:spPr>
        <p:txBody>
          <a:bodyPr vert="horz" lIns="92075" tIns="46038" rIns="92075" bIns="46038" rtlCol="0">
            <a:noAutofit/>
          </a:bodyPr>
          <a:lstStyle/>
          <a:p>
            <a:pPr>
              <a:spcBef>
                <a:spcPts val="200"/>
              </a:spcBef>
              <a:defRPr/>
            </a:pPr>
            <a:r>
              <a:rPr lang="en-US" sz="2400" dirty="0"/>
              <a:t>The KL divergence measures the expected number of extra bits required to code samples from </a:t>
            </a:r>
            <a:r>
              <a:rPr lang="en-US" sz="2400" i="1" dirty="0"/>
              <a:t>p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 (“true” distribution) when using a code based on </a:t>
            </a:r>
            <a:r>
              <a:rPr lang="en-US" sz="2400" i="1" dirty="0"/>
              <a:t>q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), which represents a theory, model, description, or approximation of </a:t>
            </a:r>
            <a:r>
              <a:rPr lang="en-US" sz="2400" i="1" dirty="0"/>
              <a:t>p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</a:t>
            </a:r>
          </a:p>
          <a:p>
            <a:pPr>
              <a:spcBef>
                <a:spcPts val="200"/>
              </a:spcBef>
              <a:defRPr/>
            </a:pPr>
            <a:r>
              <a:rPr lang="en-US" sz="2400" dirty="0"/>
              <a:t>The KL divergence is not a distance measure, not a metric: asymmetric, not satisfy triangular inequality (</a:t>
            </a:r>
            <a:r>
              <a:rPr lang="en-US" sz="2400" i="1" dirty="0"/>
              <a:t>D</a:t>
            </a:r>
            <a:r>
              <a:rPr lang="en-US" sz="2400" baseline="-25000" dirty="0"/>
              <a:t>KL</a:t>
            </a:r>
            <a:r>
              <a:rPr lang="en-US" sz="2400" dirty="0"/>
              <a:t>(</a:t>
            </a:r>
            <a:r>
              <a:rPr lang="en-US" sz="2400" i="1" dirty="0"/>
              <a:t>P</a:t>
            </a:r>
            <a:r>
              <a:rPr lang="en-US" sz="2400" dirty="0"/>
              <a:t>‖</a:t>
            </a:r>
            <a:r>
              <a:rPr lang="en-US" sz="2400" i="1" dirty="0"/>
              <a:t>Q</a:t>
            </a:r>
            <a:r>
              <a:rPr lang="en-US" sz="2400" dirty="0"/>
              <a:t>) does not equal </a:t>
            </a:r>
            <a:r>
              <a:rPr lang="en-US" sz="2400" i="1" dirty="0"/>
              <a:t>D</a:t>
            </a:r>
            <a:r>
              <a:rPr lang="en-US" sz="2400" baseline="-25000" dirty="0"/>
              <a:t>KL</a:t>
            </a:r>
            <a:r>
              <a:rPr lang="en-US" sz="2400" dirty="0"/>
              <a:t>(</a:t>
            </a:r>
            <a:r>
              <a:rPr lang="en-US" sz="2400" i="1" dirty="0"/>
              <a:t>Q</a:t>
            </a:r>
            <a:r>
              <a:rPr lang="en-US" sz="2400" dirty="0"/>
              <a:t>‖</a:t>
            </a:r>
            <a:r>
              <a:rPr lang="en-US" sz="2400" i="1" dirty="0"/>
              <a:t>P</a:t>
            </a:r>
            <a:r>
              <a:rPr lang="en-US" sz="2400" dirty="0"/>
              <a:t>))</a:t>
            </a:r>
          </a:p>
          <a:p>
            <a:r>
              <a:rPr lang="en-US" sz="2400" dirty="0"/>
              <a:t>In applications, </a:t>
            </a:r>
            <a:r>
              <a:rPr lang="en-US" sz="2400" i="1" dirty="0"/>
              <a:t>P</a:t>
            </a:r>
            <a:r>
              <a:rPr lang="en-US" sz="2400" dirty="0"/>
              <a:t> typically represents the "true" distribution of data, observations, or a precisely calculated theoretical distribution, while </a:t>
            </a:r>
            <a:r>
              <a:rPr lang="en-US" sz="2400" i="1" dirty="0"/>
              <a:t>Q</a:t>
            </a:r>
            <a:r>
              <a:rPr lang="en-US" sz="2400" dirty="0"/>
              <a:t> typically represents a theory, model, description, or approximation of </a:t>
            </a:r>
            <a:r>
              <a:rPr lang="en-US" sz="2400" i="1" dirty="0"/>
              <a:t>P</a:t>
            </a:r>
            <a:r>
              <a:rPr lang="en-US" sz="2400" dirty="0"/>
              <a:t>.</a:t>
            </a:r>
          </a:p>
          <a:p>
            <a:r>
              <a:rPr lang="en-US" sz="2400" dirty="0"/>
              <a:t>The </a:t>
            </a:r>
            <a:r>
              <a:rPr lang="en-US" sz="2400" dirty="0" err="1"/>
              <a:t>Kullback</a:t>
            </a:r>
            <a:r>
              <a:rPr lang="en-US" sz="2400" dirty="0"/>
              <a:t>–</a:t>
            </a:r>
            <a:r>
              <a:rPr lang="en-US" sz="2400" dirty="0" err="1"/>
              <a:t>Leibler</a:t>
            </a:r>
            <a:r>
              <a:rPr lang="en-US" sz="2400" dirty="0"/>
              <a:t> divergence from </a:t>
            </a:r>
            <a:r>
              <a:rPr lang="en-US" sz="2400" i="1" dirty="0"/>
              <a:t>Q</a:t>
            </a:r>
            <a:r>
              <a:rPr lang="en-US" sz="2400" dirty="0"/>
              <a:t> to </a:t>
            </a:r>
            <a:r>
              <a:rPr lang="en-US" sz="2400" i="1" dirty="0"/>
              <a:t>P</a:t>
            </a:r>
            <a:r>
              <a:rPr lang="en-US" sz="2400" dirty="0"/>
              <a:t>, denoted </a:t>
            </a:r>
            <a:r>
              <a:rPr lang="en-US" sz="2400" i="1" dirty="0"/>
              <a:t>D</a:t>
            </a:r>
            <a:r>
              <a:rPr lang="en-US" sz="2400" baseline="-25000" dirty="0"/>
              <a:t>KL</a:t>
            </a:r>
            <a:r>
              <a:rPr lang="en-US" sz="2400" dirty="0"/>
              <a:t>(</a:t>
            </a:r>
            <a:r>
              <a:rPr lang="en-US" sz="2400" i="1" dirty="0"/>
              <a:t>P</a:t>
            </a:r>
            <a:r>
              <a:rPr lang="en-US" sz="2400" dirty="0"/>
              <a:t>‖</a:t>
            </a:r>
            <a:r>
              <a:rPr lang="en-US" sz="2400" i="1" dirty="0"/>
              <a:t>Q</a:t>
            </a:r>
            <a:r>
              <a:rPr lang="en-US" sz="2400" dirty="0"/>
              <a:t>), is a measure of the information gained when one revises one's beliefs from the prior probability distribution </a:t>
            </a:r>
            <a:r>
              <a:rPr lang="en-US" sz="2400" i="1" dirty="0"/>
              <a:t>Q</a:t>
            </a:r>
            <a:r>
              <a:rPr lang="en-US" sz="2400" dirty="0"/>
              <a:t> to the posterior probability distribution </a:t>
            </a:r>
            <a:r>
              <a:rPr lang="en-US" sz="2400" i="1" dirty="0"/>
              <a:t>P</a:t>
            </a:r>
            <a:r>
              <a:rPr lang="en-US" sz="2400" dirty="0"/>
              <a:t>. In other words, it is the amount of information lost when </a:t>
            </a:r>
            <a:r>
              <a:rPr lang="en-US" sz="2400" i="1" dirty="0"/>
              <a:t>Q</a:t>
            </a:r>
            <a:r>
              <a:rPr lang="en-US" sz="2400" dirty="0"/>
              <a:t> is used to approximate </a:t>
            </a:r>
            <a:r>
              <a:rPr lang="en-US" sz="2400" i="1" dirty="0"/>
              <a:t>P</a:t>
            </a:r>
            <a:r>
              <a:rPr lang="en-US" sz="2400" dirty="0"/>
              <a:t>.</a:t>
            </a:r>
          </a:p>
          <a:p>
            <a:r>
              <a:rPr lang="en-US" sz="2400" dirty="0"/>
              <a:t>The KL divergence is sometimes also called the information gain achieved if </a:t>
            </a:r>
            <a:r>
              <a:rPr lang="en-US" sz="2400" i="1" dirty="0"/>
              <a:t>P</a:t>
            </a:r>
            <a:r>
              <a:rPr lang="en-US" sz="2400" dirty="0"/>
              <a:t> is used instead of </a:t>
            </a:r>
            <a:r>
              <a:rPr lang="en-US" sz="2400" i="1" dirty="0"/>
              <a:t>Q</a:t>
            </a:r>
            <a:r>
              <a:rPr lang="en-US" sz="2400" dirty="0"/>
              <a:t>. It is also called the relative entropy of </a:t>
            </a:r>
            <a:r>
              <a:rPr lang="en-US" sz="2400" i="1" dirty="0"/>
              <a:t>P</a:t>
            </a:r>
            <a:r>
              <a:rPr lang="en-US" sz="2400" dirty="0"/>
              <a:t> with respect to </a:t>
            </a:r>
            <a:r>
              <a:rPr lang="en-US" sz="2400" i="1" dirty="0"/>
              <a:t>Q</a:t>
            </a:r>
            <a:r>
              <a:rPr lang="en-US" sz="2400" dirty="0"/>
              <a:t>.</a:t>
            </a:r>
          </a:p>
          <a:p>
            <a:pPr eaLnBrk="1" hangingPunct="1">
              <a:spcBef>
                <a:spcPts val="200"/>
              </a:spcBef>
              <a:defRPr/>
            </a:pPr>
            <a:endParaRPr lang="en-US" sz="2400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806" y="304680"/>
            <a:ext cx="3962400" cy="70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4762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Data Objects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Data sets are made up of data objects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A </a:t>
            </a:r>
            <a:r>
              <a:rPr lang="en-US" altLang="en-US" sz="2400" b="1" dirty="0"/>
              <a:t>data object</a:t>
            </a:r>
            <a:r>
              <a:rPr lang="en-US" altLang="en-US" sz="2400" dirty="0"/>
              <a:t> represents an entity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Examples: 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sales database:  customers, store items, sales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medical database: patients, treatments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university database: students, professors, courses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Also called </a:t>
            </a:r>
            <a:r>
              <a:rPr lang="en-US" altLang="en-US" sz="2400" i="1" dirty="0"/>
              <a:t>samples , examples, instances, data points, objects, tuples</a:t>
            </a:r>
            <a:endParaRPr lang="en-US" altLang="en-US" sz="2400" dirty="0"/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Data objects are described by </a:t>
            </a:r>
            <a:r>
              <a:rPr lang="en-US" altLang="en-US" sz="2400" b="1" dirty="0"/>
              <a:t>attributes</a:t>
            </a:r>
            <a:endParaRPr lang="en-US" altLang="en-US" sz="2400" dirty="0"/>
          </a:p>
          <a:p>
            <a:pPr>
              <a:lnSpc>
                <a:spcPct val="120000"/>
              </a:lnSpc>
            </a:pPr>
            <a:r>
              <a:rPr lang="en-US" altLang="en-US" sz="2400" dirty="0"/>
              <a:t>Database rows </a:t>
            </a:r>
            <a:r>
              <a:rPr lang="en-US" altLang="en-US" sz="2400" dirty="0">
                <a:latin typeface="Calibri" panose="020F0502020204030204" pitchFamily="34" charset="0"/>
              </a:rPr>
              <a:t>→</a:t>
            </a:r>
            <a:r>
              <a:rPr lang="en-US" altLang="en-US" sz="2400" dirty="0"/>
              <a:t> data objects; columns </a:t>
            </a:r>
            <a:r>
              <a:rPr lang="en-US" altLang="en-US" sz="2400" dirty="0">
                <a:latin typeface="Calibri" panose="020F0502020204030204" pitchFamily="34" charset="0"/>
              </a:rPr>
              <a:t>→ </a:t>
            </a:r>
            <a:r>
              <a:rPr lang="en-US" altLang="en-US" sz="2400" dirty="0"/>
              <a:t>attributes</a:t>
            </a:r>
          </a:p>
        </p:txBody>
      </p:sp>
    </p:spTree>
    <p:extLst>
      <p:ext uri="{BB962C8B-B14F-4D97-AF65-F5344CB8AC3E}">
        <p14:creationId xmlns:p14="http://schemas.microsoft.com/office/powerpoint/2010/main" val="13464783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>
          <a:xfrm>
            <a:off x="251012" y="0"/>
            <a:ext cx="11279866" cy="1143000"/>
          </a:xfrm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>
              <a:defRPr/>
            </a:pPr>
            <a:r>
              <a:rPr lang="en-US" dirty="0"/>
              <a:t>Subtlety at Computing the KL Divergence</a:t>
            </a:r>
          </a:p>
        </p:txBody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8918" y="1065088"/>
            <a:ext cx="11080880" cy="5792912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spcBef>
                <a:spcPts val="200"/>
              </a:spcBef>
            </a:pPr>
            <a:r>
              <a:rPr lang="en-US" altLang="en-US" sz="2400" i="1" dirty="0"/>
              <a:t>Base on the formula, D</a:t>
            </a:r>
            <a:r>
              <a:rPr lang="en-US" altLang="en-US" sz="2400" i="1" baseline="-25000" dirty="0"/>
              <a:t>KL</a:t>
            </a:r>
            <a:r>
              <a:rPr lang="en-US" altLang="en-US" sz="2400" dirty="0"/>
              <a:t>(</a:t>
            </a:r>
            <a:r>
              <a:rPr lang="en-US" altLang="en-US" sz="2400" i="1" dirty="0"/>
              <a:t>P,Q</a:t>
            </a:r>
            <a:r>
              <a:rPr lang="en-US" altLang="en-US" sz="2400" dirty="0"/>
              <a:t>) </a:t>
            </a:r>
            <a:r>
              <a:rPr lang="en-US" altLang="en-US" sz="2400" i="1" dirty="0"/>
              <a:t>≥ </a:t>
            </a:r>
            <a:r>
              <a:rPr lang="en-US" altLang="en-US" sz="2400" dirty="0"/>
              <a:t>0 and </a:t>
            </a:r>
            <a:r>
              <a:rPr lang="en-US" altLang="en-US" sz="2400" i="1" dirty="0"/>
              <a:t>D</a:t>
            </a:r>
            <a:r>
              <a:rPr lang="en-US" altLang="en-US" sz="2400" i="1" baseline="-25000" dirty="0"/>
              <a:t>KL</a:t>
            </a:r>
            <a:r>
              <a:rPr lang="en-US" altLang="en-US" sz="2400" dirty="0"/>
              <a:t>(</a:t>
            </a:r>
            <a:r>
              <a:rPr lang="en-US" altLang="en-US" sz="2400" i="1" dirty="0"/>
              <a:t>P </a:t>
            </a:r>
            <a:r>
              <a:rPr lang="en-US" altLang="en-US" sz="2400" dirty="0"/>
              <a:t>||</a:t>
            </a:r>
            <a:r>
              <a:rPr lang="en-US" altLang="en-US" sz="2400" i="1" dirty="0"/>
              <a:t> Q</a:t>
            </a:r>
            <a:r>
              <a:rPr lang="en-US" altLang="en-US" sz="2400" dirty="0"/>
              <a:t>) = 0 if and only if </a:t>
            </a:r>
            <a:r>
              <a:rPr lang="en-US" altLang="en-US" sz="2400" i="1" dirty="0"/>
              <a:t>P </a:t>
            </a:r>
            <a:r>
              <a:rPr lang="en-US" altLang="en-US" sz="2400" dirty="0"/>
              <a:t>= </a:t>
            </a:r>
            <a:r>
              <a:rPr lang="en-US" altLang="en-US" sz="2400" i="1" dirty="0"/>
              <a:t>Q</a:t>
            </a:r>
            <a:endParaRPr lang="en-US" altLang="en-US" sz="2400" dirty="0"/>
          </a:p>
          <a:p>
            <a:pPr>
              <a:spcBef>
                <a:spcPts val="200"/>
              </a:spcBef>
            </a:pPr>
            <a:r>
              <a:rPr lang="en-US" altLang="en-US" sz="2400" dirty="0"/>
              <a:t>How about when p = 0 or q = 0?</a:t>
            </a:r>
          </a:p>
          <a:p>
            <a:pPr lvl="1">
              <a:spcBef>
                <a:spcPts val="200"/>
              </a:spcBef>
            </a:pPr>
            <a:r>
              <a:rPr lang="en-US" altLang="en-US" sz="2400" i="1" dirty="0"/>
              <a:t>lim</a:t>
            </a:r>
            <a:r>
              <a:rPr lang="en-US" altLang="en-US" sz="2400" i="1" baseline="-25000" dirty="0"/>
              <a:t>p→</a:t>
            </a:r>
            <a:r>
              <a:rPr lang="en-US" altLang="en-US" sz="2400" baseline="-25000" dirty="0"/>
              <a:t>0</a:t>
            </a:r>
            <a:r>
              <a:rPr lang="en-US" altLang="en-US" sz="2400" dirty="0"/>
              <a:t> </a:t>
            </a:r>
            <a:r>
              <a:rPr lang="en-US" altLang="en-US" sz="2400" i="1" dirty="0"/>
              <a:t>p </a:t>
            </a:r>
            <a:r>
              <a:rPr lang="en-US" altLang="en-US" sz="2400" dirty="0"/>
              <a:t>log </a:t>
            </a:r>
            <a:r>
              <a:rPr lang="en-US" altLang="en-US" sz="2400" i="1" dirty="0"/>
              <a:t>p </a:t>
            </a:r>
            <a:r>
              <a:rPr lang="en-US" altLang="en-US" sz="2400" dirty="0"/>
              <a:t>= 0</a:t>
            </a:r>
          </a:p>
          <a:p>
            <a:pPr lvl="1">
              <a:spcBef>
                <a:spcPts val="200"/>
              </a:spcBef>
            </a:pPr>
            <a:r>
              <a:rPr lang="en-US" altLang="en-US" sz="2400" dirty="0"/>
              <a:t>when </a:t>
            </a:r>
            <a:r>
              <a:rPr lang="en-US" altLang="en-US" sz="2400" i="1" dirty="0"/>
              <a:t>p !</a:t>
            </a:r>
            <a:r>
              <a:rPr lang="en-US" altLang="en-US" sz="2400" dirty="0"/>
              <a:t>= 0 but </a:t>
            </a:r>
            <a:r>
              <a:rPr lang="en-US" altLang="en-US" sz="2400" i="1" dirty="0"/>
              <a:t>q = </a:t>
            </a:r>
            <a:r>
              <a:rPr lang="en-US" altLang="en-US" sz="2400" dirty="0"/>
              <a:t>0, </a:t>
            </a:r>
            <a:r>
              <a:rPr lang="en-US" altLang="en-US" sz="2400" i="1" dirty="0"/>
              <a:t>D</a:t>
            </a:r>
            <a:r>
              <a:rPr lang="en-US" altLang="en-US" sz="2400" i="1" baseline="-25000" dirty="0"/>
              <a:t>KL</a:t>
            </a:r>
            <a:r>
              <a:rPr lang="en-US" altLang="en-US" sz="2400" dirty="0"/>
              <a:t>(</a:t>
            </a:r>
            <a:r>
              <a:rPr lang="en-US" altLang="en-US" sz="2400" i="1" dirty="0"/>
              <a:t>p </a:t>
            </a:r>
            <a:r>
              <a:rPr lang="en-US" altLang="en-US" sz="2400" dirty="0"/>
              <a:t>||</a:t>
            </a:r>
            <a:r>
              <a:rPr lang="en-US" altLang="en-US" sz="2400" i="1" dirty="0"/>
              <a:t> q</a:t>
            </a:r>
            <a:r>
              <a:rPr lang="en-US" altLang="en-US" sz="2400" dirty="0"/>
              <a:t>) is defined as </a:t>
            </a:r>
            <a:r>
              <a:rPr lang="en-US" altLang="en-US" sz="2400" i="1" dirty="0"/>
              <a:t>∞</a:t>
            </a:r>
            <a:r>
              <a:rPr lang="en-US" altLang="en-US" sz="2400" dirty="0"/>
              <a:t>, i.e., if one event </a:t>
            </a:r>
            <a:r>
              <a:rPr lang="en-US" altLang="en-US" sz="2400" i="1" dirty="0"/>
              <a:t>e </a:t>
            </a:r>
            <a:r>
              <a:rPr lang="en-US" altLang="en-US" sz="2400" dirty="0"/>
              <a:t>is possible (</a:t>
            </a:r>
            <a:r>
              <a:rPr lang="en-US" altLang="en-US" sz="2400" i="1" dirty="0"/>
              <a:t>i.e.</a:t>
            </a:r>
            <a:r>
              <a:rPr lang="en-US" altLang="en-US" sz="2400" dirty="0"/>
              <a:t>, </a:t>
            </a:r>
            <a:r>
              <a:rPr lang="en-US" altLang="en-US" sz="2400" i="1" dirty="0"/>
              <a:t>p</a:t>
            </a:r>
            <a:r>
              <a:rPr lang="en-US" altLang="en-US" sz="2400" dirty="0"/>
              <a:t>(</a:t>
            </a:r>
            <a:r>
              <a:rPr lang="en-US" altLang="en-US" sz="2400" i="1" dirty="0"/>
              <a:t>e</a:t>
            </a:r>
            <a:r>
              <a:rPr lang="en-US" altLang="en-US" sz="2400" dirty="0"/>
              <a:t>) </a:t>
            </a:r>
            <a:r>
              <a:rPr lang="en-US" altLang="en-US" sz="2400" i="1" dirty="0"/>
              <a:t>&gt; </a:t>
            </a:r>
            <a:r>
              <a:rPr lang="en-US" altLang="en-US" sz="2400" dirty="0"/>
              <a:t>0), and the other predicts it is absolutely impossible (</a:t>
            </a:r>
            <a:r>
              <a:rPr lang="en-US" altLang="en-US" sz="2400" i="1" dirty="0"/>
              <a:t>i.e.</a:t>
            </a:r>
            <a:r>
              <a:rPr lang="en-US" altLang="en-US" sz="2400" dirty="0"/>
              <a:t>, </a:t>
            </a:r>
            <a:r>
              <a:rPr lang="en-US" altLang="en-US" sz="2400" i="1" dirty="0"/>
              <a:t>q</a:t>
            </a:r>
            <a:r>
              <a:rPr lang="en-US" altLang="en-US" sz="2400" dirty="0"/>
              <a:t>(</a:t>
            </a:r>
            <a:r>
              <a:rPr lang="en-US" altLang="en-US" sz="2400" i="1" dirty="0"/>
              <a:t>e</a:t>
            </a:r>
            <a:r>
              <a:rPr lang="en-US" altLang="en-US" sz="2400" dirty="0"/>
              <a:t>) = 0), then the two distributions are absolutely different</a:t>
            </a:r>
          </a:p>
          <a:p>
            <a:pPr>
              <a:spcBef>
                <a:spcPts val="200"/>
              </a:spcBef>
            </a:pPr>
            <a:r>
              <a:rPr lang="en-US" altLang="en-US" sz="2400" dirty="0"/>
              <a:t>However, in practice, </a:t>
            </a:r>
            <a:r>
              <a:rPr lang="en-US" altLang="en-US" sz="2400" i="1" dirty="0"/>
              <a:t>P </a:t>
            </a:r>
            <a:r>
              <a:rPr lang="en-US" altLang="en-US" sz="2400" dirty="0"/>
              <a:t>and </a:t>
            </a:r>
            <a:r>
              <a:rPr lang="en-US" altLang="en-US" sz="2400" i="1" dirty="0"/>
              <a:t>Q </a:t>
            </a:r>
            <a:r>
              <a:rPr lang="en-US" altLang="en-US" sz="2400" dirty="0"/>
              <a:t>are derived from frequency distributions, not counting the possibility of unseen events. Thus </a:t>
            </a:r>
            <a:r>
              <a:rPr lang="en-US" altLang="en-US" sz="2400" i="1" dirty="0"/>
              <a:t>smoothing </a:t>
            </a:r>
            <a:r>
              <a:rPr lang="en-US" altLang="en-US" sz="2400" dirty="0"/>
              <a:t>is needed</a:t>
            </a:r>
          </a:p>
          <a:p>
            <a:pPr>
              <a:spcBef>
                <a:spcPts val="200"/>
              </a:spcBef>
            </a:pPr>
            <a:r>
              <a:rPr lang="en-US" altLang="en-US" sz="2400" dirty="0"/>
              <a:t>Example: </a:t>
            </a:r>
            <a:r>
              <a:rPr lang="en-US" altLang="en-US" sz="2400" i="1" dirty="0"/>
              <a:t>P </a:t>
            </a:r>
            <a:r>
              <a:rPr lang="en-US" altLang="en-US" sz="2400" dirty="0"/>
              <a:t>: (</a:t>
            </a:r>
            <a:r>
              <a:rPr lang="en-US" altLang="en-US" sz="2400" i="1" dirty="0"/>
              <a:t>a </a:t>
            </a:r>
            <a:r>
              <a:rPr lang="en-US" altLang="en-US" sz="2400" dirty="0"/>
              <a:t>: 3</a:t>
            </a:r>
            <a:r>
              <a:rPr lang="en-US" altLang="en-US" sz="2400" i="1" dirty="0"/>
              <a:t>/</a:t>
            </a:r>
            <a:r>
              <a:rPr lang="en-US" altLang="en-US" sz="2400" dirty="0"/>
              <a:t>5</a:t>
            </a:r>
            <a:r>
              <a:rPr lang="en-US" altLang="en-US" sz="2400" i="1" dirty="0"/>
              <a:t>, b </a:t>
            </a:r>
            <a:r>
              <a:rPr lang="en-US" altLang="en-US" sz="2400" dirty="0"/>
              <a:t>: 1</a:t>
            </a:r>
            <a:r>
              <a:rPr lang="en-US" altLang="en-US" sz="2400" i="1" dirty="0"/>
              <a:t>/</a:t>
            </a:r>
            <a:r>
              <a:rPr lang="en-US" altLang="en-US" sz="2400" dirty="0"/>
              <a:t>5</a:t>
            </a:r>
            <a:r>
              <a:rPr lang="en-US" altLang="en-US" sz="2400" i="1" dirty="0"/>
              <a:t>, c </a:t>
            </a:r>
            <a:r>
              <a:rPr lang="en-US" altLang="en-US" sz="2400" dirty="0"/>
              <a:t>: 1</a:t>
            </a:r>
            <a:r>
              <a:rPr lang="en-US" altLang="en-US" sz="2400" i="1" dirty="0"/>
              <a:t>/</a:t>
            </a:r>
            <a:r>
              <a:rPr lang="en-US" altLang="en-US" sz="2400" dirty="0"/>
              <a:t>5).  </a:t>
            </a:r>
            <a:r>
              <a:rPr lang="en-US" altLang="en-US" sz="2400" i="1" dirty="0"/>
              <a:t>Q </a:t>
            </a:r>
            <a:r>
              <a:rPr lang="en-US" altLang="en-US" sz="2400" dirty="0"/>
              <a:t>: (</a:t>
            </a:r>
            <a:r>
              <a:rPr lang="en-US" altLang="en-US" sz="2400" i="1" dirty="0"/>
              <a:t>a </a:t>
            </a:r>
            <a:r>
              <a:rPr lang="en-US" altLang="en-US" sz="2400" dirty="0"/>
              <a:t>: 5</a:t>
            </a:r>
            <a:r>
              <a:rPr lang="en-US" altLang="en-US" sz="2400" i="1" dirty="0"/>
              <a:t>/</a:t>
            </a:r>
            <a:r>
              <a:rPr lang="en-US" altLang="en-US" sz="2400" dirty="0"/>
              <a:t>9</a:t>
            </a:r>
            <a:r>
              <a:rPr lang="en-US" altLang="en-US" sz="2400" i="1" dirty="0"/>
              <a:t>, b </a:t>
            </a:r>
            <a:r>
              <a:rPr lang="en-US" altLang="en-US" sz="2400" dirty="0"/>
              <a:t>: 3</a:t>
            </a:r>
            <a:r>
              <a:rPr lang="en-US" altLang="en-US" sz="2400" i="1" dirty="0"/>
              <a:t>/</a:t>
            </a:r>
            <a:r>
              <a:rPr lang="en-US" altLang="en-US" sz="2400" dirty="0"/>
              <a:t>9</a:t>
            </a:r>
            <a:r>
              <a:rPr lang="en-US" altLang="en-US" sz="2400" i="1" dirty="0"/>
              <a:t>, d </a:t>
            </a:r>
            <a:r>
              <a:rPr lang="en-US" altLang="en-US" sz="2400" dirty="0"/>
              <a:t>: 1</a:t>
            </a:r>
            <a:r>
              <a:rPr lang="en-US" altLang="en-US" sz="2400" i="1" dirty="0"/>
              <a:t>/</a:t>
            </a:r>
            <a:r>
              <a:rPr lang="en-US" altLang="en-US" sz="2400" dirty="0"/>
              <a:t>9)</a:t>
            </a:r>
          </a:p>
          <a:p>
            <a:pPr lvl="1">
              <a:spcBef>
                <a:spcPts val="200"/>
              </a:spcBef>
            </a:pPr>
            <a:r>
              <a:rPr lang="en-US" altLang="en-US" sz="2400" dirty="0"/>
              <a:t>need to introduce a small constant </a:t>
            </a:r>
            <a:r>
              <a:rPr lang="en-US" altLang="en-US" sz="2400" i="1" dirty="0"/>
              <a:t>ϵ</a:t>
            </a:r>
            <a:r>
              <a:rPr lang="en-US" altLang="en-US" sz="2400" dirty="0"/>
              <a:t>, e.g., </a:t>
            </a:r>
            <a:r>
              <a:rPr lang="en-US" altLang="en-US" sz="2400" i="1" dirty="0"/>
              <a:t>ϵ </a:t>
            </a:r>
            <a:r>
              <a:rPr lang="en-US" altLang="en-US" sz="2400" dirty="0"/>
              <a:t>= 10</a:t>
            </a:r>
            <a:r>
              <a:rPr lang="en-US" altLang="en-US" sz="2400" i="1" baseline="30000" dirty="0"/>
              <a:t>−</a:t>
            </a:r>
            <a:r>
              <a:rPr lang="en-US" altLang="en-US" sz="2400" baseline="30000" dirty="0"/>
              <a:t>3</a:t>
            </a:r>
          </a:p>
          <a:p>
            <a:pPr lvl="1">
              <a:spcBef>
                <a:spcPts val="200"/>
              </a:spcBef>
            </a:pPr>
            <a:r>
              <a:rPr lang="en-US" altLang="en-US" sz="2400" dirty="0"/>
              <a:t>The sample set observed in </a:t>
            </a:r>
            <a:r>
              <a:rPr lang="en-US" altLang="en-US" sz="2400" i="1" dirty="0"/>
              <a:t>P</a:t>
            </a:r>
            <a:r>
              <a:rPr lang="en-US" altLang="en-US" sz="2400" dirty="0"/>
              <a:t>, </a:t>
            </a:r>
            <a:r>
              <a:rPr lang="en-US" altLang="en-US" sz="2400" i="1" dirty="0"/>
              <a:t>SP </a:t>
            </a:r>
            <a:r>
              <a:rPr lang="en-US" altLang="en-US" sz="2400" dirty="0"/>
              <a:t>= </a:t>
            </a:r>
            <a:r>
              <a:rPr lang="en-US" altLang="en-US" sz="2400" i="1" dirty="0"/>
              <a:t>{a, b, c}</a:t>
            </a:r>
            <a:r>
              <a:rPr lang="en-US" altLang="en-US" sz="2400" dirty="0"/>
              <a:t>,  </a:t>
            </a:r>
            <a:r>
              <a:rPr lang="en-US" altLang="en-US" sz="2400" i="1" dirty="0"/>
              <a:t>SQ </a:t>
            </a:r>
            <a:r>
              <a:rPr lang="en-US" altLang="en-US" sz="2400" dirty="0"/>
              <a:t>= </a:t>
            </a:r>
            <a:r>
              <a:rPr lang="en-US" altLang="en-US" sz="2400" i="1" dirty="0"/>
              <a:t>{a, b, d}</a:t>
            </a:r>
            <a:r>
              <a:rPr lang="en-US" altLang="en-US" sz="2400" dirty="0"/>
              <a:t>,  </a:t>
            </a:r>
            <a:r>
              <a:rPr lang="en-US" altLang="en-US" sz="2400" i="1" dirty="0"/>
              <a:t>SU </a:t>
            </a:r>
            <a:r>
              <a:rPr lang="en-US" altLang="en-US" sz="2400" dirty="0"/>
              <a:t>= </a:t>
            </a:r>
            <a:r>
              <a:rPr lang="en-US" altLang="en-US" sz="2400" i="1" dirty="0"/>
              <a:t>{a, b, c, d}</a:t>
            </a:r>
            <a:endParaRPr lang="en-US" altLang="en-US" sz="2400" dirty="0"/>
          </a:p>
          <a:p>
            <a:pPr lvl="1">
              <a:spcBef>
                <a:spcPts val="200"/>
              </a:spcBef>
            </a:pPr>
            <a:r>
              <a:rPr lang="en-US" altLang="en-US" sz="2400" dirty="0"/>
              <a:t>Smoothing, add missing symbols to each distribution, with probability </a:t>
            </a:r>
            <a:r>
              <a:rPr lang="en-US" altLang="en-US" sz="2400" i="1" dirty="0"/>
              <a:t>ϵ</a:t>
            </a:r>
            <a:r>
              <a:rPr lang="en-US" altLang="en-US" sz="2400" dirty="0"/>
              <a:t> </a:t>
            </a:r>
          </a:p>
          <a:p>
            <a:pPr lvl="1">
              <a:spcBef>
                <a:spcPts val="200"/>
              </a:spcBef>
            </a:pPr>
            <a:r>
              <a:rPr lang="en-US" altLang="en-US" sz="2400" i="1" dirty="0"/>
              <a:t>P′ </a:t>
            </a:r>
            <a:r>
              <a:rPr lang="en-US" altLang="en-US" sz="2400" dirty="0"/>
              <a:t>: (</a:t>
            </a:r>
            <a:r>
              <a:rPr lang="en-US" altLang="en-US" sz="2400" i="1" dirty="0"/>
              <a:t>a </a:t>
            </a:r>
            <a:r>
              <a:rPr lang="en-US" altLang="en-US" sz="2400" dirty="0"/>
              <a:t>: 3</a:t>
            </a:r>
            <a:r>
              <a:rPr lang="en-US" altLang="en-US" sz="2400" i="1" dirty="0"/>
              <a:t>/</a:t>
            </a:r>
            <a:r>
              <a:rPr lang="en-US" altLang="en-US" sz="2400" dirty="0"/>
              <a:t>5 </a:t>
            </a:r>
            <a:r>
              <a:rPr lang="en-US" altLang="en-US" sz="2400" i="1" dirty="0"/>
              <a:t>− </a:t>
            </a:r>
            <a:r>
              <a:rPr lang="el-GR" altLang="en-US" sz="2400" i="1" dirty="0"/>
              <a:t>ϵ/</a:t>
            </a:r>
            <a:r>
              <a:rPr lang="el-GR" altLang="en-US" sz="2400" dirty="0"/>
              <a:t>3</a:t>
            </a:r>
            <a:r>
              <a:rPr lang="el-GR" altLang="en-US" sz="2400" i="1" dirty="0"/>
              <a:t>, </a:t>
            </a:r>
            <a:r>
              <a:rPr lang="en-US" altLang="en-US" sz="2400" i="1" dirty="0"/>
              <a:t>b </a:t>
            </a:r>
            <a:r>
              <a:rPr lang="en-US" altLang="en-US" sz="2400" dirty="0"/>
              <a:t>: 1</a:t>
            </a:r>
            <a:r>
              <a:rPr lang="en-US" altLang="en-US" sz="2400" i="1" dirty="0"/>
              <a:t>/</a:t>
            </a:r>
            <a:r>
              <a:rPr lang="en-US" altLang="en-US" sz="2400" dirty="0"/>
              <a:t>5 </a:t>
            </a:r>
            <a:r>
              <a:rPr lang="en-US" altLang="en-US" sz="2400" i="1" dirty="0"/>
              <a:t>− </a:t>
            </a:r>
            <a:r>
              <a:rPr lang="el-GR" altLang="en-US" sz="2400" i="1" dirty="0"/>
              <a:t>ϵ/</a:t>
            </a:r>
            <a:r>
              <a:rPr lang="el-GR" altLang="en-US" sz="2400" dirty="0"/>
              <a:t>3</a:t>
            </a:r>
            <a:r>
              <a:rPr lang="el-GR" altLang="en-US" sz="2400" i="1" dirty="0"/>
              <a:t>, </a:t>
            </a:r>
            <a:r>
              <a:rPr lang="en-US" altLang="en-US" sz="2400" i="1" dirty="0"/>
              <a:t>c </a:t>
            </a:r>
            <a:r>
              <a:rPr lang="en-US" altLang="en-US" sz="2400" dirty="0"/>
              <a:t>: 1</a:t>
            </a:r>
            <a:r>
              <a:rPr lang="en-US" altLang="en-US" sz="2400" i="1" dirty="0"/>
              <a:t>/</a:t>
            </a:r>
            <a:r>
              <a:rPr lang="en-US" altLang="en-US" sz="2400" dirty="0"/>
              <a:t>5 </a:t>
            </a:r>
            <a:r>
              <a:rPr lang="en-US" altLang="en-US" sz="2400" i="1" dirty="0"/>
              <a:t>− </a:t>
            </a:r>
            <a:r>
              <a:rPr lang="el-GR" altLang="en-US" sz="2400" i="1" dirty="0"/>
              <a:t>ϵ/</a:t>
            </a:r>
            <a:r>
              <a:rPr lang="el-GR" altLang="en-US" sz="2400" dirty="0"/>
              <a:t>3</a:t>
            </a:r>
            <a:r>
              <a:rPr lang="el-GR" altLang="en-US" sz="2400" i="1" dirty="0"/>
              <a:t>, </a:t>
            </a:r>
            <a:r>
              <a:rPr lang="en-US" altLang="en-US" sz="2400" i="1" dirty="0"/>
              <a:t>d </a:t>
            </a:r>
            <a:r>
              <a:rPr lang="en-US" altLang="en-US" sz="2400" dirty="0"/>
              <a:t>: </a:t>
            </a:r>
            <a:r>
              <a:rPr lang="el-GR" altLang="en-US" sz="2400" i="1" dirty="0"/>
              <a:t>ϵ</a:t>
            </a:r>
            <a:r>
              <a:rPr lang="el-GR" altLang="en-US" sz="2400" dirty="0"/>
              <a:t>) </a:t>
            </a:r>
            <a:endParaRPr lang="en-US" altLang="en-US" sz="2400" dirty="0"/>
          </a:p>
          <a:p>
            <a:pPr lvl="1">
              <a:spcBef>
                <a:spcPts val="200"/>
              </a:spcBef>
            </a:pPr>
            <a:r>
              <a:rPr lang="en-US" altLang="en-US" sz="2400" i="1" dirty="0"/>
              <a:t>Q′ </a:t>
            </a:r>
            <a:r>
              <a:rPr lang="en-US" altLang="en-US" sz="2400" dirty="0"/>
              <a:t>: (</a:t>
            </a:r>
            <a:r>
              <a:rPr lang="en-US" altLang="en-US" sz="2400" i="1" dirty="0"/>
              <a:t>a </a:t>
            </a:r>
            <a:r>
              <a:rPr lang="en-US" altLang="en-US" sz="2400" dirty="0"/>
              <a:t>: 5</a:t>
            </a:r>
            <a:r>
              <a:rPr lang="en-US" altLang="en-US" sz="2400" i="1" dirty="0"/>
              <a:t>/</a:t>
            </a:r>
            <a:r>
              <a:rPr lang="en-US" altLang="en-US" sz="2400" dirty="0"/>
              <a:t>9 </a:t>
            </a:r>
            <a:r>
              <a:rPr lang="en-US" altLang="en-US" sz="2400" i="1" dirty="0"/>
              <a:t>− </a:t>
            </a:r>
            <a:r>
              <a:rPr lang="el-GR" altLang="en-US" sz="2400" i="1" dirty="0"/>
              <a:t>ϵ/</a:t>
            </a:r>
            <a:r>
              <a:rPr lang="el-GR" altLang="en-US" sz="2400" dirty="0"/>
              <a:t>3</a:t>
            </a:r>
            <a:r>
              <a:rPr lang="el-GR" altLang="en-US" sz="2400" i="1" dirty="0"/>
              <a:t>, </a:t>
            </a:r>
            <a:r>
              <a:rPr lang="en-US" altLang="en-US" sz="2400" i="1" dirty="0"/>
              <a:t>b </a:t>
            </a:r>
            <a:r>
              <a:rPr lang="en-US" altLang="en-US" sz="2400" dirty="0"/>
              <a:t>: 3</a:t>
            </a:r>
            <a:r>
              <a:rPr lang="en-US" altLang="en-US" sz="2400" i="1" dirty="0"/>
              <a:t>/</a:t>
            </a:r>
            <a:r>
              <a:rPr lang="en-US" altLang="en-US" sz="2400" dirty="0"/>
              <a:t>9 </a:t>
            </a:r>
            <a:r>
              <a:rPr lang="en-US" altLang="en-US" sz="2400" i="1" dirty="0"/>
              <a:t>− ϵ/</a:t>
            </a:r>
            <a:r>
              <a:rPr lang="en-US" altLang="en-US" sz="2400" dirty="0"/>
              <a:t>3</a:t>
            </a:r>
            <a:r>
              <a:rPr lang="en-US" altLang="en-US" sz="2400" i="1" dirty="0"/>
              <a:t>, c </a:t>
            </a:r>
            <a:r>
              <a:rPr lang="en-US" altLang="en-US" sz="2400" dirty="0"/>
              <a:t>: </a:t>
            </a:r>
            <a:r>
              <a:rPr lang="en-US" altLang="en-US" sz="2400" i="1" dirty="0"/>
              <a:t>ϵ, d </a:t>
            </a:r>
            <a:r>
              <a:rPr lang="en-US" altLang="en-US" sz="2400" dirty="0"/>
              <a:t>: 1</a:t>
            </a:r>
            <a:r>
              <a:rPr lang="en-US" altLang="en-US" sz="2400" i="1" dirty="0"/>
              <a:t>/</a:t>
            </a:r>
            <a:r>
              <a:rPr lang="en-US" altLang="en-US" sz="2400" dirty="0"/>
              <a:t>9 </a:t>
            </a:r>
            <a:r>
              <a:rPr lang="en-US" altLang="en-US" sz="2400" i="1" dirty="0"/>
              <a:t>− ϵ/</a:t>
            </a:r>
            <a:r>
              <a:rPr lang="en-US" altLang="en-US" sz="2400" dirty="0"/>
              <a:t>3)</a:t>
            </a:r>
          </a:p>
          <a:p>
            <a:pPr lvl="1">
              <a:spcBef>
                <a:spcPts val="200"/>
              </a:spcBef>
            </a:pPr>
            <a:r>
              <a:rPr lang="en-US" altLang="en-US" sz="2400" i="1" dirty="0"/>
              <a:t>D</a:t>
            </a:r>
            <a:r>
              <a:rPr lang="en-US" altLang="en-US" sz="2400" i="1" baseline="-25000" dirty="0"/>
              <a:t>KL</a:t>
            </a:r>
            <a:r>
              <a:rPr lang="en-US" altLang="en-US" sz="2400" dirty="0"/>
              <a:t>(</a:t>
            </a:r>
            <a:r>
              <a:rPr lang="en-US" altLang="en-US" sz="2400" i="1" dirty="0"/>
              <a:t>P’ </a:t>
            </a:r>
            <a:r>
              <a:rPr lang="en-US" altLang="en-US" sz="2400" dirty="0"/>
              <a:t>||</a:t>
            </a:r>
            <a:r>
              <a:rPr lang="en-US" altLang="en-US" sz="2400" i="1" dirty="0"/>
              <a:t> Q’</a:t>
            </a:r>
            <a:r>
              <a:rPr lang="en-US" altLang="en-US" sz="2400" dirty="0"/>
              <a:t>) can then be computed easily</a:t>
            </a:r>
            <a:endParaRPr lang="en-US" altLang="en-US" sz="2400" i="1" dirty="0"/>
          </a:p>
        </p:txBody>
      </p:sp>
      <p:pic>
        <p:nvPicPr>
          <p:cNvPr id="6963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598" y="1461231"/>
            <a:ext cx="4648200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9891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228600"/>
            <a:ext cx="11106150" cy="838200"/>
          </a:xfrm>
        </p:spPr>
        <p:txBody>
          <a:bodyPr>
            <a:normAutofit/>
          </a:bodyPr>
          <a:lstStyle/>
          <a:p>
            <a:r>
              <a:rPr lang="en-US" altLang="en-US" dirty="0"/>
              <a:t>Chapter 2.  Getting to Know Your Data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3388" y="1294960"/>
            <a:ext cx="10865223" cy="52578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en-US" sz="3200" dirty="0"/>
              <a:t>Data Objects and Attribute Types</a:t>
            </a:r>
          </a:p>
          <a:p>
            <a:pPr>
              <a:lnSpc>
                <a:spcPct val="200000"/>
              </a:lnSpc>
            </a:pPr>
            <a:r>
              <a:rPr lang="en-US" altLang="en-US" sz="3200" dirty="0"/>
              <a:t>Basic Statistical Descriptions of Data</a:t>
            </a:r>
          </a:p>
          <a:p>
            <a:pPr>
              <a:lnSpc>
                <a:spcPct val="200000"/>
              </a:lnSpc>
            </a:pPr>
            <a:r>
              <a:rPr lang="en-US" altLang="en-US" sz="3200" dirty="0"/>
              <a:t>Data Visualization</a:t>
            </a:r>
          </a:p>
          <a:p>
            <a:pPr>
              <a:lnSpc>
                <a:spcPct val="200000"/>
              </a:lnSpc>
            </a:pPr>
            <a:r>
              <a:rPr lang="en-US" altLang="en-US" sz="3200" dirty="0"/>
              <a:t>Measuring Data Similarity and Correlation</a:t>
            </a:r>
          </a:p>
          <a:p>
            <a:pPr>
              <a:lnSpc>
                <a:spcPct val="200000"/>
              </a:lnSpc>
            </a:pPr>
            <a:r>
              <a:rPr lang="en-US" altLang="en-US" sz="3200" dirty="0"/>
              <a:t>Summary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 rot="9694931">
            <a:off x="3212166" y="5752540"/>
            <a:ext cx="450850" cy="485775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2348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Summary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7529" y="1295401"/>
            <a:ext cx="10936942" cy="5103813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Data attribute types: nominal, binary, ordinal, interval-scaled, ratio-scaled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Many types of data sets, e.g., numerical, text, graph, Web, image.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Gain insight into the data by: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Basic statistical data description: central tendency, dispersion,  graphical displays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Data visualization: map data onto graphical primitives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Measure data similarity and correlation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Above steps are the beginning of data preprocessing 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Many methods have been developed but still an active area of research</a:t>
            </a:r>
          </a:p>
        </p:txBody>
      </p:sp>
    </p:spTree>
    <p:extLst>
      <p:ext uri="{BB962C8B-B14F-4D97-AF65-F5344CB8AC3E}">
        <p14:creationId xmlns:p14="http://schemas.microsoft.com/office/powerpoint/2010/main" val="39824410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References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741" y="1174375"/>
            <a:ext cx="10972800" cy="5334000"/>
          </a:xfrm>
        </p:spPr>
        <p:txBody>
          <a:bodyPr/>
          <a:lstStyle/>
          <a:p>
            <a:pPr marL="457200" indent="-457200">
              <a:spcBef>
                <a:spcPts val="400"/>
              </a:spcBef>
            </a:pPr>
            <a:r>
              <a:rPr lang="en-US" altLang="en-US" sz="2000" dirty="0"/>
              <a:t>W. Cleveland, Visualizing Data, Hobart Press, 1993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sz="2000" dirty="0">
                <a:solidFill>
                  <a:schemeClr val="hlink"/>
                </a:solidFill>
              </a:rPr>
              <a:t>T. </a:t>
            </a:r>
            <a:r>
              <a:rPr lang="en-US" altLang="en-US" sz="2000" dirty="0" err="1">
                <a:solidFill>
                  <a:schemeClr val="hlink"/>
                </a:solidFill>
              </a:rPr>
              <a:t>Dasu</a:t>
            </a:r>
            <a:r>
              <a:rPr lang="en-US" altLang="en-US" sz="2000" dirty="0">
                <a:solidFill>
                  <a:schemeClr val="hlink"/>
                </a:solidFill>
              </a:rPr>
              <a:t> and T. Johnson.  Exploratory Data Mining and Data Cleaning. John Wiley, 2003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sz="2000" dirty="0"/>
              <a:t>U. Fayyad, G. Grinstein, and A. </a:t>
            </a:r>
            <a:r>
              <a:rPr lang="en-US" altLang="en-US" sz="2000" dirty="0" err="1"/>
              <a:t>Wierse</a:t>
            </a:r>
            <a:r>
              <a:rPr lang="en-US" altLang="en-US" sz="2000" dirty="0"/>
              <a:t>. Information Visualization in Data Mining and Knowledge Discovery, Morgan Kaufmann, 2001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sz="2000" dirty="0">
                <a:solidFill>
                  <a:srgbClr val="FF0000"/>
                </a:solidFill>
              </a:rPr>
              <a:t>L. Kaufman and P. J. </a:t>
            </a:r>
            <a:r>
              <a:rPr lang="en-US" altLang="en-US" sz="2000" dirty="0" err="1">
                <a:solidFill>
                  <a:srgbClr val="FF0000"/>
                </a:solidFill>
              </a:rPr>
              <a:t>Rousseeuw</a:t>
            </a:r>
            <a:r>
              <a:rPr lang="en-US" altLang="en-US" sz="2000" dirty="0">
                <a:solidFill>
                  <a:srgbClr val="FF0000"/>
                </a:solidFill>
              </a:rPr>
              <a:t>. Finding Groups in Data: an Introduction to Cluster Analysis. John Wiley &amp; Sons, 1990</a:t>
            </a:r>
            <a:r>
              <a:rPr lang="en-US" altLang="en-US" sz="2000" dirty="0"/>
              <a:t>.</a:t>
            </a:r>
            <a:endParaRPr lang="en-US" altLang="en-US" sz="2000" dirty="0">
              <a:solidFill>
                <a:schemeClr val="hlink"/>
              </a:solidFill>
            </a:endParaRPr>
          </a:p>
          <a:p>
            <a:pPr marL="457200" indent="-457200">
              <a:spcBef>
                <a:spcPts val="400"/>
              </a:spcBef>
            </a:pPr>
            <a:r>
              <a:rPr lang="en-US" altLang="en-US" sz="2000" dirty="0"/>
              <a:t>H. V. </a:t>
            </a:r>
            <a:r>
              <a:rPr lang="en-US" altLang="en-US" sz="2000" dirty="0" err="1"/>
              <a:t>Jagadish</a:t>
            </a:r>
            <a:r>
              <a:rPr lang="en-US" altLang="en-US" sz="2000" dirty="0"/>
              <a:t> et al., Special Issue on Data Reduction Techniques.  Bulletin of the Tech. Committee on Data Eng., 20(4), Dec. 1997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sz="2000" dirty="0"/>
              <a:t>D. A. </a:t>
            </a:r>
            <a:r>
              <a:rPr lang="en-US" altLang="en-US" sz="2000" dirty="0" err="1"/>
              <a:t>Keim</a:t>
            </a:r>
            <a:r>
              <a:rPr lang="en-US" altLang="en-US" sz="2000" dirty="0"/>
              <a:t>. Information visualization and visual data mining, IEEE trans. on Visualization and Computer Graphics, 8(1), 2002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sz="2000" dirty="0"/>
              <a:t>D. Pyle. Data Preparation for Data Mining. Morgan Kaufmann, 1999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sz="2000" dirty="0"/>
              <a:t>S.  </a:t>
            </a:r>
            <a:r>
              <a:rPr lang="en-US" altLang="en-US" sz="2000" dirty="0" err="1"/>
              <a:t>Santini</a:t>
            </a:r>
            <a:r>
              <a:rPr lang="en-US" altLang="en-US" sz="2000" dirty="0"/>
              <a:t> and R. Jain,” Similarity measures”, IEEE Trans. on Pattern Analysis and Machine Intelligence, 21(9), 1999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sz="2000" dirty="0">
                <a:solidFill>
                  <a:srgbClr val="FF0000"/>
                </a:solidFill>
              </a:rPr>
              <a:t>E. R. </a:t>
            </a:r>
            <a:r>
              <a:rPr lang="en-US" altLang="en-US" sz="2000" dirty="0" err="1">
                <a:solidFill>
                  <a:srgbClr val="FF0000"/>
                </a:solidFill>
              </a:rPr>
              <a:t>Tufte</a:t>
            </a:r>
            <a:r>
              <a:rPr lang="en-US" altLang="en-US" sz="2000" dirty="0">
                <a:solidFill>
                  <a:srgbClr val="FF0000"/>
                </a:solidFill>
              </a:rPr>
              <a:t>. The Visual Display of Quantitative Information, 2</a:t>
            </a:r>
            <a:r>
              <a:rPr lang="en-US" altLang="en-US" sz="2000" baseline="30000" dirty="0">
                <a:solidFill>
                  <a:srgbClr val="FF0000"/>
                </a:solidFill>
              </a:rPr>
              <a:t>nd</a:t>
            </a:r>
            <a:r>
              <a:rPr lang="en-US" altLang="en-US" sz="2000" dirty="0">
                <a:solidFill>
                  <a:srgbClr val="FF0000"/>
                </a:solidFill>
              </a:rPr>
              <a:t> ed., Graphics Press, 2001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sz="2000" dirty="0"/>
              <a:t>C. Yu, et al., Visual data mining of multimedia data for social and behavioral studies, Information Visualization, 8(1), 2009 </a:t>
            </a:r>
          </a:p>
        </p:txBody>
      </p:sp>
    </p:spTree>
    <p:extLst>
      <p:ext uri="{BB962C8B-B14F-4D97-AF65-F5344CB8AC3E}">
        <p14:creationId xmlns:p14="http://schemas.microsoft.com/office/powerpoint/2010/main" val="2349748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3731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1676400" y="64770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B759E53-080F-4FBA-89A0-98001FD588B9}" type="datetime4">
              <a:rPr lang="en-US" altLang="en-US" sz="120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September 4, 2018</a:t>
            </a:fld>
            <a:endParaRPr lang="en-US" altLang="en-US" sz="1200"/>
          </a:p>
        </p:txBody>
      </p:sp>
      <p:sp>
        <p:nvSpPr>
          <p:cNvPr id="73732" name="Footer Placeholder 4"/>
          <p:cNvSpPr>
            <a:spLocks noGrp="1"/>
          </p:cNvSpPr>
          <p:nvPr>
            <p:ph type="ftr" sz="quarter" idx="4294967295"/>
          </p:nvPr>
        </p:nvSpPr>
        <p:spPr bwMode="auto">
          <a:xfrm>
            <a:off x="4648200" y="6477000"/>
            <a:ext cx="28956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/>
              <a:t>Data Mining: Concepts and Techniques</a:t>
            </a:r>
          </a:p>
        </p:txBody>
      </p:sp>
      <p:sp>
        <p:nvSpPr>
          <p:cNvPr id="7373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753600" y="6477000"/>
            <a:ext cx="9144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39D3C68-E871-4504-9EC7-9BD713A19E3D}" type="slidenum">
              <a:rPr lang="en-US" altLang="en-US" sz="120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84</a:t>
            </a:fld>
            <a:endParaRPr lang="en-US" altLang="en-US" sz="1200"/>
          </a:p>
        </p:txBody>
      </p:sp>
      <p:pic>
        <p:nvPicPr>
          <p:cNvPr id="73734" name="Picture 2" descr="Fremantle 11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9144000"/>
          </a:xfrm>
          <a:noFill/>
        </p:spPr>
      </p:pic>
    </p:spTree>
    <p:extLst>
      <p:ext uri="{BB962C8B-B14F-4D97-AF65-F5344CB8AC3E}">
        <p14:creationId xmlns:p14="http://schemas.microsoft.com/office/powerpoint/2010/main" val="3048563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Attributes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924" y="1175084"/>
            <a:ext cx="10971423" cy="5418221"/>
          </a:xfrm>
        </p:spPr>
        <p:txBody>
          <a:bodyPr/>
          <a:lstStyle/>
          <a:p>
            <a:pPr eaLnBrk="1" hangingPunct="1"/>
            <a:r>
              <a:rPr lang="en-US" altLang="en-US" sz="2400" b="1" dirty="0"/>
              <a:t>Attribute (</a:t>
            </a:r>
            <a:r>
              <a:rPr lang="en-US" altLang="en-US" sz="2400" dirty="0"/>
              <a:t>or</a:t>
            </a:r>
            <a:r>
              <a:rPr lang="en-US" altLang="en-US" sz="2400" b="1" dirty="0"/>
              <a:t> dimensions, features, variables</a:t>
            </a:r>
            <a:r>
              <a:rPr lang="en-US" altLang="en-US" sz="2400" dirty="0"/>
              <a:t>) </a:t>
            </a:r>
          </a:p>
          <a:p>
            <a:pPr lvl="1"/>
            <a:r>
              <a:rPr lang="en-US" altLang="en-US" sz="2400" dirty="0"/>
              <a:t>A data field, representing a characteristic or feature of a data object.</a:t>
            </a:r>
          </a:p>
          <a:p>
            <a:pPr lvl="1" eaLnBrk="1" hangingPunct="1"/>
            <a:r>
              <a:rPr lang="en-US" altLang="en-US" sz="2400" i="1" dirty="0"/>
              <a:t>E.g., customer _ID, name, address</a:t>
            </a:r>
          </a:p>
          <a:p>
            <a:pPr eaLnBrk="1" hangingPunct="1"/>
            <a:r>
              <a:rPr lang="en-US" altLang="en-US" sz="2400" dirty="0"/>
              <a:t>Types:</a:t>
            </a:r>
          </a:p>
          <a:p>
            <a:pPr lvl="1" eaLnBrk="1" hangingPunct="1"/>
            <a:r>
              <a:rPr lang="en-US" altLang="en-US" sz="2400" dirty="0"/>
              <a:t>Nominal (e.g., red, blue)</a:t>
            </a:r>
          </a:p>
          <a:p>
            <a:pPr lvl="1" eaLnBrk="1" hangingPunct="1"/>
            <a:r>
              <a:rPr lang="en-US" altLang="en-US" sz="2400" dirty="0"/>
              <a:t>Binary (e.g., {true, false})</a:t>
            </a:r>
          </a:p>
          <a:p>
            <a:pPr lvl="1" eaLnBrk="1" hangingPunct="1"/>
            <a:r>
              <a:rPr lang="en-US" altLang="en-US" sz="2400" dirty="0"/>
              <a:t>Ordinal (e.g., {freshman, sophomore, junior, senior})</a:t>
            </a:r>
          </a:p>
          <a:p>
            <a:pPr lvl="1" eaLnBrk="1" hangingPunct="1"/>
            <a:r>
              <a:rPr lang="en-US" altLang="en-US" sz="2400" dirty="0"/>
              <a:t>Numeric: quantitative</a:t>
            </a:r>
          </a:p>
          <a:p>
            <a:pPr lvl="2" eaLnBrk="1" hangingPunct="1"/>
            <a:r>
              <a:rPr lang="en-US" altLang="en-US" sz="2400" dirty="0"/>
              <a:t>Interval-scaled: 100</a:t>
            </a:r>
            <a:r>
              <a:rPr lang="en-US" altLang="en-US" sz="2400" baseline="30000" dirty="0">
                <a:latin typeface="Calibri" panose="020F0502020204030204" pitchFamily="34" charset="0"/>
              </a:rPr>
              <a:t>○</a:t>
            </a:r>
            <a:r>
              <a:rPr lang="en-US" altLang="en-US" sz="2400" dirty="0">
                <a:latin typeface="Calibri" panose="020F0502020204030204" pitchFamily="34" charset="0"/>
              </a:rPr>
              <a:t>C is interval scales</a:t>
            </a:r>
            <a:endParaRPr lang="en-US" altLang="en-US" sz="2400" dirty="0"/>
          </a:p>
          <a:p>
            <a:pPr lvl="2"/>
            <a:r>
              <a:rPr lang="en-US" altLang="en-US" sz="2400" dirty="0"/>
              <a:t>Ratio-scaled: 100</a:t>
            </a:r>
            <a:r>
              <a:rPr lang="en-US" altLang="en-US" sz="2400" baseline="30000" dirty="0">
                <a:latin typeface="Calibri" panose="020F0502020204030204" pitchFamily="34" charset="0"/>
              </a:rPr>
              <a:t>○</a:t>
            </a:r>
            <a:r>
              <a:rPr lang="en-US" altLang="en-US" sz="2400" dirty="0">
                <a:latin typeface="Calibri" panose="020F0502020204030204" pitchFamily="34" charset="0"/>
              </a:rPr>
              <a:t>K is ratio scaled since it is twice as high as 50</a:t>
            </a:r>
            <a:r>
              <a:rPr lang="en-US" altLang="en-US" sz="2400" baseline="30000" dirty="0">
                <a:latin typeface="Calibri" panose="020F0502020204030204" pitchFamily="34" charset="0"/>
              </a:rPr>
              <a:t> ○</a:t>
            </a:r>
            <a:r>
              <a:rPr lang="en-US" altLang="en-US" sz="2400" dirty="0">
                <a:latin typeface="Calibri" panose="020F0502020204030204" pitchFamily="34" charset="0"/>
              </a:rPr>
              <a:t>K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1651113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21922</TotalTime>
  <Words>5750</Words>
  <Application>Microsoft Office PowerPoint</Application>
  <PresentationFormat>Widescreen</PresentationFormat>
  <Paragraphs>888</Paragraphs>
  <Slides>84</Slides>
  <Notes>83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8</vt:i4>
      </vt:variant>
      <vt:variant>
        <vt:lpstr>Slide Titles</vt:lpstr>
      </vt:variant>
      <vt:variant>
        <vt:i4>84</vt:i4>
      </vt:variant>
    </vt:vector>
  </HeadingPairs>
  <TitlesOfParts>
    <vt:vector size="106" baseType="lpstr">
      <vt:lpstr>Abadi MT Condensed Extra Bold</vt:lpstr>
      <vt:lpstr>AvenirNextCondensed-Regular</vt:lpstr>
      <vt:lpstr>SimSun</vt:lpstr>
      <vt:lpstr>SimSun</vt:lpstr>
      <vt:lpstr>Arial</vt:lpstr>
      <vt:lpstr>Arial Narrow</vt:lpstr>
      <vt:lpstr>Berlin Sans FB Demi</vt:lpstr>
      <vt:lpstr>Calibri</vt:lpstr>
      <vt:lpstr>Cambria Math</vt:lpstr>
      <vt:lpstr>Symbol</vt:lpstr>
      <vt:lpstr>Tahoma</vt:lpstr>
      <vt:lpstr>Times New Roman</vt:lpstr>
      <vt:lpstr>Wingdings</vt:lpstr>
      <vt:lpstr>Retrospect</vt:lpstr>
      <vt:lpstr>Visio</vt:lpstr>
      <vt:lpstr>Document</vt:lpstr>
      <vt:lpstr>Microsoft Equation 3.0</vt:lpstr>
      <vt:lpstr>Equation</vt:lpstr>
      <vt:lpstr>Chart</vt:lpstr>
      <vt:lpstr>SmartDraw</vt:lpstr>
      <vt:lpstr>Worksheet</vt:lpstr>
      <vt:lpstr>Bitmap Image</vt:lpstr>
      <vt:lpstr>CS 412 Intro. to Data Mining</vt:lpstr>
      <vt:lpstr>Chapter 2.  Getting to Know Your Data</vt:lpstr>
      <vt:lpstr>Types of Data Sets: (1) Record Data</vt:lpstr>
      <vt:lpstr>Types of Data Sets: (2) Graphs and Networks</vt:lpstr>
      <vt:lpstr>Types of Data Sets: (3) Ordered Data</vt:lpstr>
      <vt:lpstr>Types of Data Sets: (4) Spatial, image and multimedia Data</vt:lpstr>
      <vt:lpstr>Important Characteristics of Structured Data</vt:lpstr>
      <vt:lpstr>Data Objects</vt:lpstr>
      <vt:lpstr>Attributes</vt:lpstr>
      <vt:lpstr>Attribute Types </vt:lpstr>
      <vt:lpstr>Numeric Attribute Types </vt:lpstr>
      <vt:lpstr>Discrete vs. Continuous Attributes </vt:lpstr>
      <vt:lpstr>Chapter 2.  Getting to Know Your Data</vt:lpstr>
      <vt:lpstr>Basic Statistical Descriptions of Data</vt:lpstr>
      <vt:lpstr>Measuring the Central Tendency:  (1) Mean</vt:lpstr>
      <vt:lpstr>Measuring the Central Tendency: (2) Median</vt:lpstr>
      <vt:lpstr>Measuring the Central Tendency: (3) Mode</vt:lpstr>
      <vt:lpstr> Symmetric vs. Skewed Data</vt:lpstr>
      <vt:lpstr>Properties of Normal Distribution Curve</vt:lpstr>
      <vt:lpstr>Measures Data Distribution: Variance and Standard Deviation</vt:lpstr>
      <vt:lpstr>Graphic Displays of Basic Statistical Descriptions</vt:lpstr>
      <vt:lpstr>Measuring the Dispersion of Data: Quartiles &amp; Boxplots   </vt:lpstr>
      <vt:lpstr>Visualization of Data Dispersion: 3-D Boxplots</vt:lpstr>
      <vt:lpstr>Histogram Analysis</vt:lpstr>
      <vt:lpstr>Histograms Often Tell More than Boxplots</vt:lpstr>
      <vt:lpstr>Quantile Plot</vt:lpstr>
      <vt:lpstr>Quantile-Quantile (Q-Q) Plot</vt:lpstr>
      <vt:lpstr>Scatter plot</vt:lpstr>
      <vt:lpstr>Positively and Negatively Correlated Data</vt:lpstr>
      <vt:lpstr> Uncorrelated Data</vt:lpstr>
      <vt:lpstr>Chapter 2.  Getting to Know Your Data</vt:lpstr>
      <vt:lpstr>Data Visualization</vt:lpstr>
      <vt:lpstr>Pixel-Oriented Visualization Techniques</vt:lpstr>
      <vt:lpstr>Laying Out Pixels in Circle Segments</vt:lpstr>
      <vt:lpstr>Geometric Projection Visualization Techniques</vt:lpstr>
      <vt:lpstr>Direct Data Visualization</vt:lpstr>
      <vt:lpstr>Scatterplot Matrices</vt:lpstr>
      <vt:lpstr>Landscapes</vt:lpstr>
      <vt:lpstr>Parallel Coordinates</vt:lpstr>
      <vt:lpstr>Parallel Coordinates of a Data Set</vt:lpstr>
      <vt:lpstr>Icon-Based Visualization Techniques</vt:lpstr>
      <vt:lpstr>Chernoff Faces</vt:lpstr>
      <vt:lpstr>Stick Figure</vt:lpstr>
      <vt:lpstr>Hierarchical Visualization Techniques</vt:lpstr>
      <vt:lpstr>Dimensional Stacking</vt:lpstr>
      <vt:lpstr>Dimensional Stacking</vt:lpstr>
      <vt:lpstr>Tree-Map</vt:lpstr>
      <vt:lpstr>InfoCube</vt:lpstr>
      <vt:lpstr>Visualizing Complex Data and Relations: Tag Cloud</vt:lpstr>
      <vt:lpstr>Visualizing Complex Data and Relations: Social Networks</vt:lpstr>
      <vt:lpstr>Chapter 2.  Getting to Know Your Data</vt:lpstr>
      <vt:lpstr>Similarity, Dissimilarity, and Proximity</vt:lpstr>
      <vt:lpstr>Data Matrix and Dissimilarity Matrix</vt:lpstr>
      <vt:lpstr>Standardizing Numeric Data</vt:lpstr>
      <vt:lpstr>Example: Data Matrix and Dissimilarity Matrix</vt:lpstr>
      <vt:lpstr>Distance on Numeric Data: Minkowski Distance</vt:lpstr>
      <vt:lpstr>Special Cases of Minkowski Distance</vt:lpstr>
      <vt:lpstr>Example: Minkowski Distance at Special Cases</vt:lpstr>
      <vt:lpstr>Proximity Measure for Binary Attributes</vt:lpstr>
      <vt:lpstr>Example: Dissimilarity between Asymmetric Binary Variables</vt:lpstr>
      <vt:lpstr>Proximity Measure for Categorical Attributes</vt:lpstr>
      <vt:lpstr>Ordinal Variables</vt:lpstr>
      <vt:lpstr>Attributes of Mixed Type</vt:lpstr>
      <vt:lpstr>Cosine Similarity of Two Vectors</vt:lpstr>
      <vt:lpstr>Example: Calculating Cosine Similarity</vt:lpstr>
      <vt:lpstr>Correlation Analysis (for Categorical Data)</vt:lpstr>
      <vt:lpstr>Chi-Square Calculation: An Example</vt:lpstr>
      <vt:lpstr>Chi-Square Calculation: An Example</vt:lpstr>
      <vt:lpstr>Chi-Square Calculation: An Example</vt:lpstr>
      <vt:lpstr>Chi-Square Calculation: An Example</vt:lpstr>
      <vt:lpstr>Variance for Single Variable (Numerical Data)</vt:lpstr>
      <vt:lpstr>Covariance for Two Variables </vt:lpstr>
      <vt:lpstr>Covariance for Two Variables </vt:lpstr>
      <vt:lpstr>Example:  Calculation of Covariance</vt:lpstr>
      <vt:lpstr>Correlation between Two Numerical Variables</vt:lpstr>
      <vt:lpstr>Visualizing Changes of Correlation Coefficient</vt:lpstr>
      <vt:lpstr>Covariance Matrix</vt:lpstr>
      <vt:lpstr> KL Divergence: Comparing Two Probability Distributions </vt:lpstr>
      <vt:lpstr> More on KL Divergence</vt:lpstr>
      <vt:lpstr>Subtlety at Computing the KL Divergence</vt:lpstr>
      <vt:lpstr>Chapter 2.  Getting to Know Your Data</vt:lpstr>
      <vt:lpstr>Summary</vt:lpstr>
      <vt:lpstr>References</vt:lpstr>
      <vt:lpstr>PowerPoint Presentation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Latent Entity Structures</dc:title>
  <dc:creator>Jiawei Han</dc:creator>
  <cp:lastModifiedBy>Qi Li</cp:lastModifiedBy>
  <cp:revision>984</cp:revision>
  <cp:lastPrinted>2016-09-01T15:34:33Z</cp:lastPrinted>
  <dcterms:created xsi:type="dcterms:W3CDTF">2014-06-02T15:06:14Z</dcterms:created>
  <dcterms:modified xsi:type="dcterms:W3CDTF">2018-09-04T23:56:01Z</dcterms:modified>
</cp:coreProperties>
</file>